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7"/>
  </p:notesMasterIdLst>
  <p:handoutMasterIdLst>
    <p:handoutMasterId r:id="rId28"/>
  </p:handoutMasterIdLst>
  <p:sldIdLst>
    <p:sldId id="264" r:id="rId3"/>
    <p:sldId id="265" r:id="rId4"/>
    <p:sldId id="256" r:id="rId5"/>
    <p:sldId id="257" r:id="rId6"/>
    <p:sldId id="266" r:id="rId7"/>
    <p:sldId id="267" r:id="rId8"/>
    <p:sldId id="258" r:id="rId9"/>
    <p:sldId id="259" r:id="rId10"/>
    <p:sldId id="260" r:id="rId11"/>
    <p:sldId id="261" r:id="rId12"/>
    <p:sldId id="262" r:id="rId13"/>
    <p:sldId id="263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8" r:id="rId23"/>
    <p:sldId id="276" r:id="rId24"/>
    <p:sldId id="279" r:id="rId25"/>
    <p:sldId id="277" r:id="rId2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29F40-C9FA-4ED6-BE4F-D28EB50A8806}" type="datetimeFigureOut">
              <a:rPr lang="en-IN" smtClean="0"/>
              <a:t>15-04-2025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A76D6-D55E-4137-8D06-D0E559CF41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2229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1536945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1953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6514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/>
          <p:cNvSpPr/>
          <p:nvPr/>
        </p:nvSpPr>
        <p:spPr>
          <a:xfrm>
            <a:off x="-2" y="6439437"/>
            <a:ext cx="9144004" cy="4572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12" name="LAKME FASHION WEEK WINTER/FESTIVE 2020 EMERGING DESIGNER PROGRAM"/>
          <p:cNvSpPr txBox="1"/>
          <p:nvPr/>
        </p:nvSpPr>
        <p:spPr>
          <a:xfrm>
            <a:off x="1563218" y="6488476"/>
            <a:ext cx="6275142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spcBef>
                <a:spcPts val="800"/>
              </a:spcBef>
              <a:defRPr sz="1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LAKM</a:t>
            </a:r>
            <a:r>
              <a:rPr kumimoji="0" lang="en-IN" sz="1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É</a:t>
            </a:r>
            <a:r>
              <a:rPr b="0" dirty="0"/>
              <a:t> </a:t>
            </a:r>
            <a:r>
              <a:rPr dirty="0"/>
              <a:t>FASHION WEEK </a:t>
            </a:r>
            <a:r>
              <a:rPr lang="en-IN" dirty="0"/>
              <a:t>OCTOBER 2021</a:t>
            </a:r>
            <a:r>
              <a:rPr dirty="0"/>
              <a:t> EMERGING DESIGNER PROGRAM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79548" y="6224225"/>
            <a:ext cx="273652" cy="2642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Rectangle"/>
          <p:cNvSpPr/>
          <p:nvPr userDrawn="1"/>
        </p:nvSpPr>
        <p:spPr>
          <a:xfrm>
            <a:off x="-2" y="6452316"/>
            <a:ext cx="9144004" cy="4572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8" name="LAKME FASHION WEEK WINTER/FESTIVE 2020 EMERGING DESIGNER PROGRAM">
            <a:extLst>
              <a:ext uri="{FF2B5EF4-FFF2-40B4-BE49-F238E27FC236}">
                <a16:creationId xmlns:a16="http://schemas.microsoft.com/office/drawing/2014/main" id="{50906E16-5B0D-4A50-81F5-A3656B01F6FA}"/>
              </a:ext>
            </a:extLst>
          </p:cNvPr>
          <p:cNvSpPr txBox="1"/>
          <p:nvPr userDrawn="1"/>
        </p:nvSpPr>
        <p:spPr>
          <a:xfrm>
            <a:off x="-307146" y="6510567"/>
            <a:ext cx="9758291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spcBef>
                <a:spcPts val="800"/>
              </a:spcBef>
              <a:defRPr sz="1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kumimoji="0" lang="en-IN" sz="120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LAKMĒ FASHION WEEK IN PARTNERSHIP WITH </a:t>
            </a:r>
            <a:r>
              <a:rPr lang="en-US" sz="1200" dirty="0"/>
              <a:t>THE FASHION DESIGN COUNCIL OF INDIA</a:t>
            </a:r>
            <a:r>
              <a:rPr kumimoji="0" lang="en-IN" sz="120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 OCTOBER 2025 -</a:t>
            </a:r>
            <a:r>
              <a:rPr lang="en-IN" sz="1200" dirty="0"/>
              <a:t> DESIGNER PROGRAM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56885F-4812-46E9-8E26-6953F90D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35C5-8629-4197-BA0D-CEBC9905D0C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72A0B5-C680-41DE-ACBA-07BFE5797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8AC79-F0E5-46C0-BEF6-E5F5DBD2F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085E-1837-435A-872D-D96F050F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7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5CF81-3447-4D65-A184-0191DF012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9ACF3-45AA-4664-9C65-0884440C5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A6DC07-F9B3-4B96-B085-2CC9F952B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4A7821-EC6C-460A-BBA3-3E4329B47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35C5-8629-4197-BA0D-CEBC9905D0C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D2DDF8-5702-4217-A48F-772E73041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A7C40-1B96-4E0A-B291-E60212B71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085E-1837-435A-872D-D96F050F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38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C6F5C-E116-4361-87A5-806C68127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5A5C91-F9FF-4D32-AC54-F4AEAC8A93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F2F7F-0BB5-4B6B-8CFF-722B31E4A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FAF31-DAD7-4FDF-8713-2DDF4E8A1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35C5-8629-4197-BA0D-CEBC9905D0C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A744B-2F27-42CC-A6F5-9235799A2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ED208-A504-4459-AE28-6263CB80C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085E-1837-435A-872D-D96F050F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99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872CF-6B67-47DD-B4D4-B11405E04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C5E0AB-12B5-4F76-A740-9C04F913E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50646-F15F-4177-9D8B-32565D2DE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35C5-8629-4197-BA0D-CEBC9905D0C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16B82-7B8A-44A9-B9FE-DCA1E161C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B398C-37EE-4D59-9935-D9FC0AC5C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085E-1837-435A-872D-D96F050F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78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09680B-2DB1-48BD-BE6A-94B87855CB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DA82C-D966-42B6-A0B4-B26352CA5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E0F06-5930-42A3-A227-1EF7AF245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35C5-8629-4197-BA0D-CEBC9905D0C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A965A-33D9-42D7-9AAD-37B890170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2B08A-CBAA-44CD-A5B4-836F322D0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085E-1837-435A-872D-D96F050F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4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"/>
          <p:cNvSpPr/>
          <p:nvPr userDrawn="1"/>
        </p:nvSpPr>
        <p:spPr>
          <a:xfrm>
            <a:off x="-2" y="6439437"/>
            <a:ext cx="9144004" cy="4572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5" name="LAKME FASHION WEEK WINTER/FESTIVE 2020 EMERGING DESIGNER PROGRAM">
            <a:extLst>
              <a:ext uri="{FF2B5EF4-FFF2-40B4-BE49-F238E27FC236}">
                <a16:creationId xmlns:a16="http://schemas.microsoft.com/office/drawing/2014/main" id="{50906E16-5B0D-4A50-81F5-A3656B01F6FA}"/>
              </a:ext>
            </a:extLst>
          </p:cNvPr>
          <p:cNvSpPr txBox="1"/>
          <p:nvPr userDrawn="1"/>
        </p:nvSpPr>
        <p:spPr>
          <a:xfrm>
            <a:off x="-307146" y="6510567"/>
            <a:ext cx="9758291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spcBef>
                <a:spcPts val="800"/>
              </a:spcBef>
              <a:defRPr sz="1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kumimoji="0" lang="en-IN" sz="120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LAKMĒ FASHION WEEK IN PARTNERSHIP WITH </a:t>
            </a:r>
            <a:r>
              <a:rPr lang="en-US" sz="1200" dirty="0"/>
              <a:t>THE FASHION DESIGN COUNCIL OF INDIA</a:t>
            </a:r>
            <a:r>
              <a:rPr kumimoji="0" lang="en-IN" sz="120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 OCTOBER 2025 -</a:t>
            </a:r>
            <a:r>
              <a:rPr lang="en-IN" sz="1200" dirty="0"/>
              <a:t> DESIGNER PROGRAM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"/>
          <p:cNvSpPr/>
          <p:nvPr/>
        </p:nvSpPr>
        <p:spPr>
          <a:xfrm>
            <a:off x="-2" y="6400800"/>
            <a:ext cx="9144004" cy="4572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5" name="LAKME FASHION WEEK WINTER/FESTIVE 2020 EMERGING DESIGNER PROGRAM">
            <a:extLst>
              <a:ext uri="{FF2B5EF4-FFF2-40B4-BE49-F238E27FC236}">
                <a16:creationId xmlns:a16="http://schemas.microsoft.com/office/drawing/2014/main" id="{50906E16-5B0D-4A50-81F5-A3656B01F6FA}"/>
              </a:ext>
            </a:extLst>
          </p:cNvPr>
          <p:cNvSpPr txBox="1"/>
          <p:nvPr userDrawn="1"/>
        </p:nvSpPr>
        <p:spPr>
          <a:xfrm>
            <a:off x="-307146" y="6510567"/>
            <a:ext cx="9758291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spcBef>
                <a:spcPts val="800"/>
              </a:spcBef>
              <a:defRPr sz="1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kumimoji="0" lang="en-IN" sz="120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LAKMĒ FASHION WEEK IN PARTNERSHIP WITH </a:t>
            </a:r>
            <a:r>
              <a:rPr lang="en-US" sz="1200" dirty="0"/>
              <a:t>THE FASHION DESIGN COUNCIL OF INDIA</a:t>
            </a:r>
            <a:r>
              <a:rPr kumimoji="0" lang="en-IN" sz="120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 OCTOBER 2025 -</a:t>
            </a:r>
            <a:r>
              <a:rPr lang="en-IN" sz="1200" dirty="0"/>
              <a:t> DESIGNER PROGRAM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E8598-070E-46DD-8868-4F2F5E88E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E62747-76CD-44BD-AF38-DFEA9A919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97FFC-F127-4318-9E1E-94EA37FCD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35C5-8629-4197-BA0D-CEBC9905D0C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A3D66-3B87-483D-9FCE-03EBE6D7A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8BEB7-58D3-411E-8F62-31F421467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085E-1837-435A-872D-D96F050F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9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0F793-C5B3-42F2-A693-ECF528B22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0CAE3-4697-4D18-B78D-ED5236D7A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F10B4-BBE1-41CD-BC9A-D34F0AB0C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35C5-8629-4197-BA0D-CEBC9905D0C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F4855-5E17-4750-B0D5-FBC54A84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1D267-DF9C-44B8-B0F2-5B020B15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085E-1837-435A-872D-D96F050F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15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46FE7-4261-4DC8-A5D3-83B6D0534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F95E1-8242-43A9-8FE1-1EBE0176F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16CF7-F065-4405-8940-7A6DD1F0D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35C5-8629-4197-BA0D-CEBC9905D0C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BD51A-F6D6-4220-8FD6-4566BB5AA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32D3A-D3FC-48C3-A2E8-3EC81F064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085E-1837-435A-872D-D96F050F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1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D8E90-2B88-4A7D-B19D-183B4F4EE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2750D-9D31-46A9-96AF-9E2E0093BA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554C8-59FD-44DE-ADBC-2CEFEFB88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50815C-46AC-44A0-AF6B-373E52BD7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35C5-8629-4197-BA0D-CEBC9905D0C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F0EE9-41E8-4EA6-BEE9-1F9A69679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E693F-3D21-4DAF-9360-727A822B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085E-1837-435A-872D-D96F050F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8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9AD4-C2BC-4E3D-B5B0-5BF843BCF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C00631-A6F5-4EE6-851B-E32C71338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990A5-00BA-429E-B0E5-565B12905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DF74AE-DDB2-4A29-A5FA-709809468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82C647-1258-43CA-B89E-935647BDA8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60A4A3-805D-4AE5-8368-5E3357B99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35C5-8629-4197-BA0D-CEBC9905D0C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55FBD5-8093-4C2C-B8EA-DD33B2301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929BFA-E224-41CD-BC7C-0F0124D85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085E-1837-435A-872D-D96F050F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9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3C906-59DD-4839-BF91-C3A629212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A572DA-4187-4953-AC94-467B39E4E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35C5-8629-4197-BA0D-CEBC9905D0C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80206C-AC32-4ECE-B800-71035CA9A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D5135D-BD52-4CD7-8B93-5352C5A7A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085E-1837-435A-872D-D96F050F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3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5"/>
            <a:ext cx="8229600" cy="1143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81" y="6414762"/>
            <a:ext cx="258621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9" r:id="rId3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366207-CB51-4A94-94B3-42E7F3686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B6D488-D485-414B-A4C4-676568B1F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2642C-8949-41E2-8BF7-A63B6815B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235C5-8629-4197-BA0D-CEBC9905D0C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CB7C7-685E-49F3-B7C4-5F7E49E65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748B8-63CC-4DE7-A432-959CC65C8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6085E-1837-435A-872D-D96F050FA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7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SERT LABEL NAME"/>
          <p:cNvSpPr txBox="1">
            <a:spLocks/>
          </p:cNvSpPr>
          <p:nvPr/>
        </p:nvSpPr>
        <p:spPr>
          <a:xfrm>
            <a:off x="-111760" y="237549"/>
            <a:ext cx="9144000" cy="1122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IN" sz="2400" b="1" dirty="0">
                <a:solidFill>
                  <a:schemeClr val="tx1"/>
                </a:solidFill>
              </a:rPr>
              <a:t>GUIDANCE NOTES FOR SUBMISSION OF PRESENTATION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53961" y="919383"/>
            <a:ext cx="843607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400" dirty="0">
                <a:latin typeface="Century Gothic" panose="020B0502020202020204" pitchFamily="34" charset="0"/>
              </a:rPr>
              <a:t>The collection submitted should not be showcased elsewhere including social media / Digital or Print media, Stores or E-commerce.</a:t>
            </a:r>
          </a:p>
          <a:p>
            <a:endParaRPr lang="en-IN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400" dirty="0">
                <a:latin typeface="Century Gothic" panose="020B0502020202020204" pitchFamily="34" charset="0"/>
              </a:rPr>
              <a:t>Designers should submit their original work and avoid any attempt towards plagiarism.</a:t>
            </a:r>
          </a:p>
          <a:p>
            <a:endParaRPr lang="en-IN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400" dirty="0">
                <a:latin typeface="Century Gothic" panose="020B0502020202020204" pitchFamily="34" charset="0"/>
              </a:rPr>
              <a:t>Any kind of inspiration used in the theme/collection should be explicitly mentioned.</a:t>
            </a:r>
          </a:p>
          <a:p>
            <a:endParaRPr lang="en-IN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400" dirty="0">
                <a:latin typeface="Century Gothic" panose="020B0502020202020204" pitchFamily="34" charset="0"/>
              </a:rPr>
              <a:t>The 12 looks / ensembles sketches should clearly highlight the theme of the collection in this presentation.</a:t>
            </a:r>
          </a:p>
          <a:p>
            <a:endParaRPr lang="en-IN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400" dirty="0">
                <a:latin typeface="Century Gothic" panose="020B0502020202020204" pitchFamily="34" charset="0"/>
              </a:rPr>
              <a:t>The physical ensembles / looks sent by the designer in phase 2 must be finished to the best quality.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400" dirty="0">
                <a:latin typeface="Century Gothic" panose="020B0502020202020204" pitchFamily="34" charset="0"/>
              </a:rPr>
              <a:t>Designer to upload 4-6 images of the ensembles in the presentation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400" dirty="0">
                <a:latin typeface="Century Gothic" panose="020B0502020202020204" pitchFamily="34" charset="0"/>
              </a:rPr>
              <a:t>In case designer is interested to showcase at the Atelier, fill in slide 20-24 too. Please note if these slides(20-24) are not filled the designer will be considered for runway showcase only.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400" dirty="0">
              <a:latin typeface="Century Gothic" panose="020B0502020202020204" pitchFamily="34" charset="0"/>
            </a:endParaRPr>
          </a:p>
          <a:p>
            <a:endParaRPr lang="en-IN" sz="1400" b="1" dirty="0">
              <a:latin typeface="Century Gothic" panose="020B0502020202020204" pitchFamily="34" charset="0"/>
            </a:endParaRPr>
          </a:p>
          <a:p>
            <a:endParaRPr lang="en-IN" sz="1400" b="1" u="sng" dirty="0">
              <a:latin typeface="Century Gothic" panose="020B0502020202020204" pitchFamily="34" charset="0"/>
            </a:endParaRPr>
          </a:p>
          <a:p>
            <a:r>
              <a:rPr lang="en-IN" sz="1400" b="1" u="sng" dirty="0">
                <a:latin typeface="Century Gothic" panose="020B0502020202020204" pitchFamily="34" charset="0"/>
              </a:rPr>
              <a:t>Kindly Ensure the Presentation is submitted within 15 MB </a:t>
            </a:r>
            <a:r>
              <a:rPr lang="en-IN" sz="1400" b="1" u="sng" dirty="0" err="1">
                <a:latin typeface="Century Gothic" panose="020B0502020202020204" pitchFamily="34" charset="0"/>
              </a:rPr>
              <a:t>incase</a:t>
            </a:r>
            <a:r>
              <a:rPr lang="en-IN" sz="1400" b="1" u="sng" dirty="0">
                <a:latin typeface="Century Gothic" panose="020B0502020202020204" pitchFamily="34" charset="0"/>
              </a:rPr>
              <a:t> it exceeds kindly share the presentation via google drive or we transfer link </a:t>
            </a:r>
          </a:p>
        </p:txBody>
      </p:sp>
    </p:spTree>
    <p:extLst>
      <p:ext uri="{BB962C8B-B14F-4D97-AF65-F5344CB8AC3E}">
        <p14:creationId xmlns:p14="http://schemas.microsoft.com/office/powerpoint/2010/main" val="2291469351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KETCHES OF YOUR FORTHCOMING COLLECTION/ SR 20"/>
          <p:cNvSpPr txBox="1"/>
          <p:nvPr/>
        </p:nvSpPr>
        <p:spPr>
          <a:xfrm>
            <a:off x="394708" y="277701"/>
            <a:ext cx="8354584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ENSEMBLE 2 – IMAGES OF THE DETAILS ON THE GARMENTS</a:t>
            </a:r>
          </a:p>
        </p:txBody>
      </p:sp>
      <p:grpSp>
        <p:nvGrpSpPr>
          <p:cNvPr id="167" name="Group"/>
          <p:cNvGrpSpPr/>
          <p:nvPr/>
        </p:nvGrpSpPr>
        <p:grpSpPr>
          <a:xfrm>
            <a:off x="211874" y="1550016"/>
            <a:ext cx="2464420" cy="3791419"/>
            <a:chOff x="0" y="-1"/>
            <a:chExt cx="2464419" cy="3791417"/>
          </a:xfrm>
        </p:grpSpPr>
        <p:sp>
          <p:nvSpPr>
            <p:cNvPr id="165" name="Rectangle"/>
            <p:cNvSpPr/>
            <p:nvPr/>
          </p:nvSpPr>
          <p:spPr>
            <a:xfrm>
              <a:off x="0" y="-1"/>
              <a:ext cx="2464419" cy="379141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6" name="PICTURE FROM THE FORTHCOMING COLLECTION"/>
            <p:cNvSpPr txBox="1"/>
            <p:nvPr/>
          </p:nvSpPr>
          <p:spPr>
            <a:xfrm>
              <a:off x="78056" y="1579730"/>
              <a:ext cx="2308304" cy="11233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2</a:t>
              </a:r>
              <a:br>
                <a:rPr dirty="0"/>
              </a:br>
              <a:r>
                <a:rPr sz="1100" b="0" dirty="0"/>
                <a:t>IMAGE</a:t>
              </a:r>
              <a:r>
                <a:rPr lang="en-IN" sz="1100" b="0" dirty="0"/>
                <a:t> 1</a:t>
              </a:r>
              <a:r>
                <a:rPr sz="1100" b="0" dirty="0"/>
                <a:t> OF THE ORNAMENTATION / DETAILED WORK – UNIQUE DETAILING / TECHNIQUES / PRINTS / EMBROIDERY </a:t>
              </a:r>
            </a:p>
          </p:txBody>
        </p:sp>
      </p:grpSp>
      <p:sp>
        <p:nvSpPr>
          <p:cNvPr id="168" name="Rectangle"/>
          <p:cNvSpPr/>
          <p:nvPr/>
        </p:nvSpPr>
        <p:spPr>
          <a:xfrm>
            <a:off x="3308196" y="1550016"/>
            <a:ext cx="2464420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9" name="Rectangle"/>
          <p:cNvSpPr/>
          <p:nvPr/>
        </p:nvSpPr>
        <p:spPr>
          <a:xfrm>
            <a:off x="6404517" y="1550016"/>
            <a:ext cx="2464420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0" name="PICTURE FROM THE FORTHCOMING COLLECTION"/>
          <p:cNvSpPr txBox="1"/>
          <p:nvPr/>
        </p:nvSpPr>
        <p:spPr>
          <a:xfrm>
            <a:off x="3417847" y="3127875"/>
            <a:ext cx="2308305" cy="112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2</a:t>
            </a:r>
            <a:br>
              <a:rPr dirty="0"/>
            </a:br>
            <a:r>
              <a:rPr sz="1100" b="0" dirty="0"/>
              <a:t>IMAGE </a:t>
            </a:r>
            <a:r>
              <a:rPr lang="en-IN" sz="1100" b="0" dirty="0"/>
              <a:t>2 </a:t>
            </a:r>
            <a:r>
              <a:rPr sz="1100" b="0" dirty="0"/>
              <a:t>OF THE ORNAMENTATION / DETAILED WORK – UNIQUE DETAILING / TECHNIQUES / PRINTS / EMBROIDERY </a:t>
            </a:r>
          </a:p>
        </p:txBody>
      </p:sp>
      <p:sp>
        <p:nvSpPr>
          <p:cNvPr id="171" name="PICTURE FROM THE FORTHCOMING COLLECTION"/>
          <p:cNvSpPr txBox="1"/>
          <p:nvPr/>
        </p:nvSpPr>
        <p:spPr>
          <a:xfrm>
            <a:off x="6404517" y="3127875"/>
            <a:ext cx="2308305" cy="112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2</a:t>
            </a:r>
            <a:br>
              <a:rPr dirty="0"/>
            </a:br>
            <a:r>
              <a:rPr sz="1100" b="0" dirty="0"/>
              <a:t>IMAGE </a:t>
            </a:r>
            <a:r>
              <a:rPr lang="en-IN" sz="1100" b="0" dirty="0"/>
              <a:t>3 </a:t>
            </a:r>
            <a:r>
              <a:rPr sz="1100" b="0" dirty="0"/>
              <a:t>OF THE ORNAMENTATION / DETAILED WORK – UNIQUE DETAILING / TECHNIQUES / PRINTS / EMBROIDERY 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roup"/>
          <p:cNvGrpSpPr/>
          <p:nvPr/>
        </p:nvGrpSpPr>
        <p:grpSpPr>
          <a:xfrm>
            <a:off x="1297269" y="1166925"/>
            <a:ext cx="6549459" cy="4257681"/>
            <a:chOff x="0" y="0"/>
            <a:chExt cx="6549458" cy="4257680"/>
          </a:xfrm>
        </p:grpSpPr>
        <p:sp>
          <p:nvSpPr>
            <p:cNvPr id="155" name="Rectangle"/>
            <p:cNvSpPr/>
            <p:nvPr/>
          </p:nvSpPr>
          <p:spPr>
            <a:xfrm>
              <a:off x="-1" y="-1"/>
              <a:ext cx="2922591" cy="4257682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58" name="Rectangle"/>
            <p:cNvGrpSpPr/>
            <p:nvPr/>
          </p:nvGrpSpPr>
          <p:grpSpPr>
            <a:xfrm>
              <a:off x="3626866" y="-1"/>
              <a:ext cx="2922593" cy="4257682"/>
              <a:chOff x="0" y="0"/>
              <a:chExt cx="2922591" cy="4257680"/>
            </a:xfrm>
          </p:grpSpPr>
          <p:sp>
            <p:nvSpPr>
              <p:cNvPr id="156" name="Rectangle"/>
              <p:cNvSpPr/>
              <p:nvPr/>
            </p:nvSpPr>
            <p:spPr>
              <a:xfrm>
                <a:off x="0" y="-1"/>
                <a:ext cx="2922592" cy="4257682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BCBCBC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endParaRPr/>
              </a:p>
            </p:txBody>
          </p:sp>
          <p:sp>
            <p:nvSpPr>
              <p:cNvPr id="157" name="ENSEMBLE 2…"/>
              <p:cNvSpPr txBox="1"/>
              <p:nvPr/>
            </p:nvSpPr>
            <p:spPr>
              <a:xfrm>
                <a:off x="0" y="1702122"/>
                <a:ext cx="2922592" cy="85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/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ENSEMBLE </a:t>
                </a:r>
                <a:r>
                  <a:rPr lang="en-IN" dirty="0"/>
                  <a:t>3</a:t>
                </a:r>
                <a:endParaRPr dirty="0"/>
              </a:p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PICTURE OF THE COLLECTION TO BE SHOWCASED</a:t>
                </a:r>
                <a:br>
                  <a:rPr dirty="0"/>
                </a:br>
                <a:r>
                  <a:rPr b="1" dirty="0"/>
                  <a:t>BACK VIEW FULL LENGTH IMAGE</a:t>
                </a:r>
              </a:p>
            </p:txBody>
          </p:sp>
        </p:grpSp>
        <p:sp>
          <p:nvSpPr>
            <p:cNvPr id="159" name="PICTURE FROM THE FORTHCOMING COLLECTION"/>
            <p:cNvSpPr txBox="1"/>
            <p:nvPr/>
          </p:nvSpPr>
          <p:spPr>
            <a:xfrm>
              <a:off x="53148" y="1702120"/>
              <a:ext cx="2816293" cy="853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</a:t>
              </a:r>
              <a:r>
                <a:rPr lang="en-IN" dirty="0"/>
                <a:t>3</a:t>
              </a:r>
              <a:endParaRPr dirty="0"/>
            </a:p>
            <a:p>
              <a: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PICTURE</a:t>
              </a:r>
              <a:r>
                <a:rPr lang="en-US" dirty="0"/>
                <a:t> </a:t>
              </a:r>
              <a:r>
                <a:rPr dirty="0"/>
                <a:t>OF THE COLLECTION TO BE SHOWCASED</a:t>
              </a:r>
              <a:br>
                <a:rPr dirty="0"/>
              </a:br>
              <a:r>
                <a:rPr b="1" dirty="0"/>
                <a:t>FRONT VIEW FULL LENGTH IMAGE</a:t>
              </a:r>
            </a:p>
          </p:txBody>
        </p:sp>
      </p:grpSp>
      <p:sp>
        <p:nvSpPr>
          <p:cNvPr id="161" name="PRICE RANGE:…"/>
          <p:cNvSpPr txBox="1"/>
          <p:nvPr/>
        </p:nvSpPr>
        <p:spPr>
          <a:xfrm>
            <a:off x="1264919" y="5674100"/>
            <a:ext cx="6549460" cy="47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PRICE RANGE: </a:t>
            </a:r>
          </a:p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FABRIC &amp; TECHNIQUE USED:</a:t>
            </a:r>
          </a:p>
        </p:txBody>
      </p:sp>
      <p:sp>
        <p:nvSpPr>
          <p:cNvPr id="10" name="SKETCHES OF YOUR FORTHCOMING COLLECTION/ SR 20">
            <a:extLst>
              <a:ext uri="{FF2B5EF4-FFF2-40B4-BE49-F238E27FC236}">
                <a16:creationId xmlns:a16="http://schemas.microsoft.com/office/drawing/2014/main" id="{A272C598-DA84-4563-9273-AA4D2EF37413}"/>
              </a:ext>
            </a:extLst>
          </p:cNvPr>
          <p:cNvSpPr txBox="1"/>
          <p:nvPr/>
        </p:nvSpPr>
        <p:spPr>
          <a:xfrm>
            <a:off x="321492" y="89706"/>
            <a:ext cx="8501016" cy="1077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IMAGES OF THE COLLECTION TO BE SHOWCASED AT THE UPCOMING SEASON OF </a:t>
            </a:r>
            <a:r>
              <a:rPr lang="en-US" sz="1600" b="1" dirty="0">
                <a:sym typeface="Century Gothic"/>
              </a:rPr>
              <a:t>LAKMÉ FASHION WEEK</a:t>
            </a:r>
            <a:r>
              <a:rPr lang="en-IN" dirty="0"/>
              <a:t> IN PARTNERSHIP WITH </a:t>
            </a:r>
            <a:r>
              <a:rPr lang="en-US" sz="1600" b="1" dirty="0">
                <a:sym typeface="Century Gothic"/>
              </a:rPr>
              <a:t>THE FASHION DESIGN COUNCIL OF INDIA</a:t>
            </a:r>
            <a:endParaRPr dirty="0"/>
          </a:p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br>
              <a:rPr dirty="0"/>
            </a:br>
            <a:r>
              <a:rPr dirty="0"/>
              <a:t>ENSEMBLE </a:t>
            </a:r>
            <a:r>
              <a:rPr lang="en-US" dirty="0"/>
              <a:t>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115931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KETCHES OF YOUR FORTHCOMING COLLECTION/ SR 20"/>
          <p:cNvSpPr txBox="1"/>
          <p:nvPr/>
        </p:nvSpPr>
        <p:spPr>
          <a:xfrm>
            <a:off x="394708" y="277701"/>
            <a:ext cx="8354584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</a:t>
            </a:r>
            <a:r>
              <a:rPr lang="en-IN" dirty="0"/>
              <a:t>3</a:t>
            </a:r>
            <a:r>
              <a:rPr dirty="0"/>
              <a:t> – IMAGES OF THE DETAILS ON THE GARMENTS</a:t>
            </a:r>
          </a:p>
        </p:txBody>
      </p:sp>
      <p:grpSp>
        <p:nvGrpSpPr>
          <p:cNvPr id="167" name="Group"/>
          <p:cNvGrpSpPr/>
          <p:nvPr/>
        </p:nvGrpSpPr>
        <p:grpSpPr>
          <a:xfrm>
            <a:off x="211874" y="1550016"/>
            <a:ext cx="2464420" cy="3791419"/>
            <a:chOff x="0" y="-1"/>
            <a:chExt cx="2464419" cy="3791417"/>
          </a:xfrm>
        </p:grpSpPr>
        <p:sp>
          <p:nvSpPr>
            <p:cNvPr id="165" name="Rectangle"/>
            <p:cNvSpPr/>
            <p:nvPr/>
          </p:nvSpPr>
          <p:spPr>
            <a:xfrm>
              <a:off x="0" y="-1"/>
              <a:ext cx="2464419" cy="379141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6" name="PICTURE FROM THE FORTHCOMING COLLECTION"/>
            <p:cNvSpPr txBox="1"/>
            <p:nvPr/>
          </p:nvSpPr>
          <p:spPr>
            <a:xfrm>
              <a:off x="78056" y="1579730"/>
              <a:ext cx="2308304" cy="11233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</a:t>
              </a:r>
              <a:r>
                <a:rPr lang="en-IN" dirty="0"/>
                <a:t>3</a:t>
              </a:r>
              <a:br>
                <a:rPr dirty="0"/>
              </a:br>
              <a:r>
                <a:rPr sz="1100" b="0" dirty="0"/>
                <a:t>IMAGE</a:t>
              </a:r>
              <a:r>
                <a:rPr lang="en-IN" sz="1100" b="0" dirty="0"/>
                <a:t> 1</a:t>
              </a:r>
              <a:r>
                <a:rPr sz="1100" b="0" dirty="0"/>
                <a:t> OF THE ORNAMENTATION / DETAILED WORK – UNIQUE DETAILING / TECHNIQUES / PRINTS / EMBROIDERY </a:t>
              </a:r>
            </a:p>
          </p:txBody>
        </p:sp>
      </p:grpSp>
      <p:sp>
        <p:nvSpPr>
          <p:cNvPr id="168" name="Rectangle"/>
          <p:cNvSpPr/>
          <p:nvPr/>
        </p:nvSpPr>
        <p:spPr>
          <a:xfrm>
            <a:off x="3308196" y="1550016"/>
            <a:ext cx="2464420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9" name="Rectangle"/>
          <p:cNvSpPr/>
          <p:nvPr/>
        </p:nvSpPr>
        <p:spPr>
          <a:xfrm>
            <a:off x="6404517" y="1550016"/>
            <a:ext cx="2464420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0" name="PICTURE FROM THE FORTHCOMING COLLECTION"/>
          <p:cNvSpPr txBox="1"/>
          <p:nvPr/>
        </p:nvSpPr>
        <p:spPr>
          <a:xfrm>
            <a:off x="3417847" y="3127875"/>
            <a:ext cx="2308305" cy="112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</a:t>
            </a:r>
            <a:r>
              <a:rPr lang="en-IN" dirty="0"/>
              <a:t> 3</a:t>
            </a:r>
            <a:br>
              <a:rPr dirty="0"/>
            </a:br>
            <a:r>
              <a:rPr sz="1100" b="0" dirty="0"/>
              <a:t>IMAGE </a:t>
            </a:r>
            <a:r>
              <a:rPr lang="en-IN" sz="1100" b="0" dirty="0"/>
              <a:t>2 </a:t>
            </a:r>
            <a:r>
              <a:rPr sz="1100" b="0" dirty="0"/>
              <a:t>OF THE ORNAMENTATION / DETAILED WORK – UNIQUE DETAILING / TECHNIQUES / PRINTS / EMBROIDERY </a:t>
            </a:r>
          </a:p>
        </p:txBody>
      </p:sp>
      <p:sp>
        <p:nvSpPr>
          <p:cNvPr id="171" name="PICTURE FROM THE FORTHCOMING COLLECTION"/>
          <p:cNvSpPr txBox="1"/>
          <p:nvPr/>
        </p:nvSpPr>
        <p:spPr>
          <a:xfrm>
            <a:off x="6404517" y="3127875"/>
            <a:ext cx="2308305" cy="112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</a:t>
            </a:r>
            <a:r>
              <a:rPr lang="en-IN" dirty="0"/>
              <a:t>3</a:t>
            </a:r>
            <a:br>
              <a:rPr dirty="0"/>
            </a:br>
            <a:r>
              <a:rPr sz="1100" b="0" dirty="0"/>
              <a:t>IMAGE </a:t>
            </a:r>
            <a:r>
              <a:rPr lang="en-IN" sz="1100" b="0" dirty="0"/>
              <a:t>3 </a:t>
            </a:r>
            <a:r>
              <a:rPr sz="1100" b="0" dirty="0"/>
              <a:t>OF THE ORNAMENTATION / DETAILED WORK – UNIQUE DETAILING / TECHNIQUES / PRINTS / EMBROIDERY </a:t>
            </a:r>
          </a:p>
        </p:txBody>
      </p:sp>
    </p:spTree>
    <p:extLst>
      <p:ext uri="{BB962C8B-B14F-4D97-AF65-F5344CB8AC3E}">
        <p14:creationId xmlns:p14="http://schemas.microsoft.com/office/powerpoint/2010/main" val="155807097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roup"/>
          <p:cNvGrpSpPr/>
          <p:nvPr/>
        </p:nvGrpSpPr>
        <p:grpSpPr>
          <a:xfrm>
            <a:off x="1297269" y="1166925"/>
            <a:ext cx="6549459" cy="4257681"/>
            <a:chOff x="0" y="0"/>
            <a:chExt cx="6549458" cy="4257680"/>
          </a:xfrm>
        </p:grpSpPr>
        <p:sp>
          <p:nvSpPr>
            <p:cNvPr id="155" name="Rectangle"/>
            <p:cNvSpPr/>
            <p:nvPr/>
          </p:nvSpPr>
          <p:spPr>
            <a:xfrm>
              <a:off x="-1" y="-1"/>
              <a:ext cx="2922591" cy="4257682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58" name="Rectangle"/>
            <p:cNvGrpSpPr/>
            <p:nvPr/>
          </p:nvGrpSpPr>
          <p:grpSpPr>
            <a:xfrm>
              <a:off x="3626866" y="-1"/>
              <a:ext cx="2922593" cy="4257682"/>
              <a:chOff x="0" y="0"/>
              <a:chExt cx="2922591" cy="4257680"/>
            </a:xfrm>
          </p:grpSpPr>
          <p:sp>
            <p:nvSpPr>
              <p:cNvPr id="156" name="Rectangle"/>
              <p:cNvSpPr/>
              <p:nvPr/>
            </p:nvSpPr>
            <p:spPr>
              <a:xfrm>
                <a:off x="0" y="-1"/>
                <a:ext cx="2922592" cy="4257682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BCBCBC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endParaRPr/>
              </a:p>
            </p:txBody>
          </p:sp>
          <p:sp>
            <p:nvSpPr>
              <p:cNvPr id="157" name="ENSEMBLE 2…"/>
              <p:cNvSpPr txBox="1"/>
              <p:nvPr/>
            </p:nvSpPr>
            <p:spPr>
              <a:xfrm>
                <a:off x="0" y="1702122"/>
                <a:ext cx="2922592" cy="85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/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ENSEMBLE </a:t>
                </a:r>
                <a:r>
                  <a:rPr lang="en-IN" dirty="0"/>
                  <a:t>4</a:t>
                </a:r>
                <a:endParaRPr dirty="0"/>
              </a:p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PICTURE OF THE COLLECTION TO BE SHOWCASED</a:t>
                </a:r>
                <a:br>
                  <a:rPr dirty="0"/>
                </a:br>
                <a:r>
                  <a:rPr b="1" dirty="0"/>
                  <a:t>BACK VIEW FULL LENGTH IMAGE</a:t>
                </a:r>
              </a:p>
            </p:txBody>
          </p:sp>
        </p:grpSp>
        <p:sp>
          <p:nvSpPr>
            <p:cNvPr id="159" name="PICTURE FROM THE FORTHCOMING COLLECTION"/>
            <p:cNvSpPr txBox="1"/>
            <p:nvPr/>
          </p:nvSpPr>
          <p:spPr>
            <a:xfrm>
              <a:off x="53148" y="1702120"/>
              <a:ext cx="2816293" cy="853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</a:t>
              </a:r>
              <a:r>
                <a:rPr lang="en-IN" dirty="0"/>
                <a:t>4</a:t>
              </a:r>
              <a:endParaRPr dirty="0"/>
            </a:p>
            <a:p>
              <a: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PICTURE</a:t>
              </a:r>
              <a:r>
                <a:rPr lang="en-US" dirty="0"/>
                <a:t> </a:t>
              </a:r>
              <a:r>
                <a:rPr dirty="0"/>
                <a:t>OF THE COLLECTION TO BE SHOWCASED</a:t>
              </a:r>
              <a:br>
                <a:rPr dirty="0"/>
              </a:br>
              <a:r>
                <a:rPr b="1" dirty="0"/>
                <a:t>FRONT VIEW FULL LENGTH IMAGE</a:t>
              </a:r>
            </a:p>
          </p:txBody>
        </p:sp>
      </p:grpSp>
      <p:sp>
        <p:nvSpPr>
          <p:cNvPr id="161" name="PRICE RANGE:…"/>
          <p:cNvSpPr txBox="1"/>
          <p:nvPr/>
        </p:nvSpPr>
        <p:spPr>
          <a:xfrm>
            <a:off x="1264919" y="5674100"/>
            <a:ext cx="6549460" cy="47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PRICE RANGE: </a:t>
            </a:r>
          </a:p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FABRIC &amp; TECHNIQUE USED:</a:t>
            </a:r>
          </a:p>
        </p:txBody>
      </p:sp>
      <p:sp>
        <p:nvSpPr>
          <p:cNvPr id="10" name="SKETCHES OF YOUR FORTHCOMING COLLECTION/ SR 20">
            <a:extLst>
              <a:ext uri="{FF2B5EF4-FFF2-40B4-BE49-F238E27FC236}">
                <a16:creationId xmlns:a16="http://schemas.microsoft.com/office/drawing/2014/main" id="{6DB09B33-DAEA-412E-B9D0-CD00C310A09D}"/>
              </a:ext>
            </a:extLst>
          </p:cNvPr>
          <p:cNvSpPr txBox="1"/>
          <p:nvPr/>
        </p:nvSpPr>
        <p:spPr>
          <a:xfrm>
            <a:off x="321492" y="89706"/>
            <a:ext cx="8501016" cy="1077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IMAGES OF THE COLLECTION TO BE SHOWCASED AT THE UPCOMING SEASON OF </a:t>
            </a:r>
            <a:r>
              <a:rPr lang="en-US" sz="1600" b="1" dirty="0">
                <a:sym typeface="Century Gothic"/>
              </a:rPr>
              <a:t>LAKMÉ FASHION WEEK</a:t>
            </a:r>
            <a:r>
              <a:rPr lang="en-IN" dirty="0"/>
              <a:t> IN PARTNERSHIP WITH </a:t>
            </a:r>
            <a:r>
              <a:rPr lang="en-US" sz="1600" b="1" dirty="0">
                <a:sym typeface="Century Gothic"/>
              </a:rPr>
              <a:t>THE FASHION DESIGN COUNCIL OF INDIA</a:t>
            </a:r>
            <a:endParaRPr dirty="0"/>
          </a:p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br>
              <a:rPr dirty="0"/>
            </a:br>
            <a:r>
              <a:rPr dirty="0"/>
              <a:t>ENSEMBLE </a:t>
            </a:r>
            <a:r>
              <a:rPr lang="en-US" dirty="0"/>
              <a:t>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5951924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KETCHES OF YOUR FORTHCOMING COLLECTION/ SR 20"/>
          <p:cNvSpPr txBox="1"/>
          <p:nvPr/>
        </p:nvSpPr>
        <p:spPr>
          <a:xfrm>
            <a:off x="394708" y="277701"/>
            <a:ext cx="8354584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</a:t>
            </a:r>
            <a:r>
              <a:rPr lang="en-IN" dirty="0"/>
              <a:t>4</a:t>
            </a:r>
            <a:r>
              <a:rPr dirty="0"/>
              <a:t> – IMAGES OF THE DETAILS ON THE GARMENTS</a:t>
            </a:r>
          </a:p>
        </p:txBody>
      </p:sp>
      <p:grpSp>
        <p:nvGrpSpPr>
          <p:cNvPr id="167" name="Group"/>
          <p:cNvGrpSpPr/>
          <p:nvPr/>
        </p:nvGrpSpPr>
        <p:grpSpPr>
          <a:xfrm>
            <a:off x="211874" y="1550016"/>
            <a:ext cx="2464420" cy="3791419"/>
            <a:chOff x="0" y="-1"/>
            <a:chExt cx="2464419" cy="3791417"/>
          </a:xfrm>
        </p:grpSpPr>
        <p:sp>
          <p:nvSpPr>
            <p:cNvPr id="165" name="Rectangle"/>
            <p:cNvSpPr/>
            <p:nvPr/>
          </p:nvSpPr>
          <p:spPr>
            <a:xfrm>
              <a:off x="0" y="-1"/>
              <a:ext cx="2464419" cy="379141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6" name="PICTURE FROM THE FORTHCOMING COLLECTION"/>
            <p:cNvSpPr txBox="1"/>
            <p:nvPr/>
          </p:nvSpPr>
          <p:spPr>
            <a:xfrm>
              <a:off x="78056" y="1579730"/>
              <a:ext cx="2308304" cy="11233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</a:t>
              </a:r>
              <a:r>
                <a:rPr lang="en-IN" dirty="0"/>
                <a:t>4</a:t>
              </a:r>
              <a:br>
                <a:rPr dirty="0"/>
              </a:br>
              <a:r>
                <a:rPr sz="1100" b="0" dirty="0"/>
                <a:t>IMAGE</a:t>
              </a:r>
              <a:r>
                <a:rPr lang="en-IN" sz="1100" b="0" dirty="0"/>
                <a:t> 1</a:t>
              </a:r>
              <a:r>
                <a:rPr sz="1100" b="0" dirty="0"/>
                <a:t> OF THE ORNAMENTATION / DETAILED WORK – UNIQUE DETAILING / TECHNIQUES / PRINTS / EMBROIDERY </a:t>
              </a:r>
            </a:p>
          </p:txBody>
        </p:sp>
      </p:grpSp>
      <p:sp>
        <p:nvSpPr>
          <p:cNvPr id="168" name="Rectangle"/>
          <p:cNvSpPr/>
          <p:nvPr/>
        </p:nvSpPr>
        <p:spPr>
          <a:xfrm>
            <a:off x="3308196" y="1550016"/>
            <a:ext cx="2464420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9" name="Rectangle"/>
          <p:cNvSpPr/>
          <p:nvPr/>
        </p:nvSpPr>
        <p:spPr>
          <a:xfrm>
            <a:off x="6404517" y="1550016"/>
            <a:ext cx="2464420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0" name="PICTURE FROM THE FORTHCOMING COLLECTION"/>
          <p:cNvSpPr txBox="1"/>
          <p:nvPr/>
        </p:nvSpPr>
        <p:spPr>
          <a:xfrm>
            <a:off x="3417847" y="3127875"/>
            <a:ext cx="2308305" cy="112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</a:t>
            </a:r>
            <a:r>
              <a:rPr lang="en-IN" dirty="0"/>
              <a:t> 4</a:t>
            </a:r>
            <a:br>
              <a:rPr dirty="0"/>
            </a:br>
            <a:r>
              <a:rPr sz="1100" b="0" dirty="0"/>
              <a:t>IMAGE </a:t>
            </a:r>
            <a:r>
              <a:rPr lang="en-IN" sz="1100" b="0" dirty="0"/>
              <a:t>2 </a:t>
            </a:r>
            <a:r>
              <a:rPr sz="1100" b="0" dirty="0"/>
              <a:t>OF THE ORNAMENTATION / DETAILED WORK – UNIQUE DETAILING / TECHNIQUES / PRINTS / EMBROIDERY </a:t>
            </a:r>
          </a:p>
        </p:txBody>
      </p:sp>
      <p:sp>
        <p:nvSpPr>
          <p:cNvPr id="171" name="PICTURE FROM THE FORTHCOMING COLLECTION"/>
          <p:cNvSpPr txBox="1"/>
          <p:nvPr/>
        </p:nvSpPr>
        <p:spPr>
          <a:xfrm>
            <a:off x="6404517" y="3127875"/>
            <a:ext cx="2308305" cy="112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</a:t>
            </a:r>
            <a:r>
              <a:rPr lang="en-IN" dirty="0"/>
              <a:t>4</a:t>
            </a:r>
            <a:br>
              <a:rPr dirty="0"/>
            </a:br>
            <a:r>
              <a:rPr sz="1100" b="0" dirty="0"/>
              <a:t>IMAGE </a:t>
            </a:r>
            <a:r>
              <a:rPr lang="en-IN" sz="1100" b="0" dirty="0"/>
              <a:t>3 </a:t>
            </a:r>
            <a:r>
              <a:rPr sz="1100" b="0" dirty="0"/>
              <a:t>OF THE ORNAMENTATION / DETAILED WORK – UNIQUE DETAILING / TECHNIQUES / PRINTS / EMBROIDERY </a:t>
            </a:r>
          </a:p>
        </p:txBody>
      </p:sp>
    </p:spTree>
    <p:extLst>
      <p:ext uri="{BB962C8B-B14F-4D97-AF65-F5344CB8AC3E}">
        <p14:creationId xmlns:p14="http://schemas.microsoft.com/office/powerpoint/2010/main" val="78474078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roup"/>
          <p:cNvGrpSpPr/>
          <p:nvPr/>
        </p:nvGrpSpPr>
        <p:grpSpPr>
          <a:xfrm>
            <a:off x="1297269" y="1166925"/>
            <a:ext cx="6549459" cy="4257681"/>
            <a:chOff x="0" y="0"/>
            <a:chExt cx="6549458" cy="4257680"/>
          </a:xfrm>
        </p:grpSpPr>
        <p:sp>
          <p:nvSpPr>
            <p:cNvPr id="155" name="Rectangle"/>
            <p:cNvSpPr/>
            <p:nvPr/>
          </p:nvSpPr>
          <p:spPr>
            <a:xfrm>
              <a:off x="-1" y="-1"/>
              <a:ext cx="2922591" cy="4257682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58" name="Rectangle"/>
            <p:cNvGrpSpPr/>
            <p:nvPr/>
          </p:nvGrpSpPr>
          <p:grpSpPr>
            <a:xfrm>
              <a:off x="3626866" y="-1"/>
              <a:ext cx="2922593" cy="4257682"/>
              <a:chOff x="0" y="0"/>
              <a:chExt cx="2922591" cy="4257680"/>
            </a:xfrm>
          </p:grpSpPr>
          <p:sp>
            <p:nvSpPr>
              <p:cNvPr id="156" name="Rectangle"/>
              <p:cNvSpPr/>
              <p:nvPr/>
            </p:nvSpPr>
            <p:spPr>
              <a:xfrm>
                <a:off x="0" y="-1"/>
                <a:ext cx="2922592" cy="4257682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BCBCBC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endParaRPr/>
              </a:p>
            </p:txBody>
          </p:sp>
          <p:sp>
            <p:nvSpPr>
              <p:cNvPr id="157" name="ENSEMBLE 2…"/>
              <p:cNvSpPr txBox="1"/>
              <p:nvPr/>
            </p:nvSpPr>
            <p:spPr>
              <a:xfrm>
                <a:off x="0" y="1702122"/>
                <a:ext cx="2922592" cy="85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/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ENSEMBLE </a:t>
                </a:r>
                <a:r>
                  <a:rPr lang="en-IN" dirty="0"/>
                  <a:t>5</a:t>
                </a:r>
                <a:endParaRPr dirty="0"/>
              </a:p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PICTURE OF THE COLLECTION TO BE SHOWCASED</a:t>
                </a:r>
                <a:br>
                  <a:rPr dirty="0"/>
                </a:br>
                <a:r>
                  <a:rPr b="1" dirty="0"/>
                  <a:t>BACK VIEW FULL LENGTH IMAGE</a:t>
                </a:r>
              </a:p>
            </p:txBody>
          </p:sp>
        </p:grpSp>
        <p:sp>
          <p:nvSpPr>
            <p:cNvPr id="159" name="PICTURE FROM THE FORTHCOMING COLLECTION"/>
            <p:cNvSpPr txBox="1"/>
            <p:nvPr/>
          </p:nvSpPr>
          <p:spPr>
            <a:xfrm>
              <a:off x="53148" y="1702120"/>
              <a:ext cx="2816293" cy="853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</a:t>
              </a:r>
              <a:r>
                <a:rPr lang="en-IN" dirty="0"/>
                <a:t>5</a:t>
              </a:r>
              <a:endParaRPr dirty="0"/>
            </a:p>
            <a:p>
              <a: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PICTURE</a:t>
              </a:r>
              <a:r>
                <a:rPr lang="en-US" dirty="0"/>
                <a:t> </a:t>
              </a:r>
              <a:r>
                <a:rPr dirty="0"/>
                <a:t>OF THE COLLECTION TO BE SHOWCASED</a:t>
              </a:r>
              <a:br>
                <a:rPr dirty="0"/>
              </a:br>
              <a:r>
                <a:rPr b="1" dirty="0"/>
                <a:t>FRONT VIEW FULL LENGTH IMAGE</a:t>
              </a:r>
            </a:p>
          </p:txBody>
        </p:sp>
      </p:grpSp>
      <p:sp>
        <p:nvSpPr>
          <p:cNvPr id="161" name="PRICE RANGE:…"/>
          <p:cNvSpPr txBox="1"/>
          <p:nvPr/>
        </p:nvSpPr>
        <p:spPr>
          <a:xfrm>
            <a:off x="1264919" y="5674100"/>
            <a:ext cx="6549460" cy="47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PRICE RANGE: </a:t>
            </a:r>
          </a:p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FABRIC &amp; TECHNIQUE USED:</a:t>
            </a:r>
          </a:p>
        </p:txBody>
      </p:sp>
      <p:sp>
        <p:nvSpPr>
          <p:cNvPr id="10" name="SKETCHES OF YOUR FORTHCOMING COLLECTION/ SR 20">
            <a:extLst>
              <a:ext uri="{FF2B5EF4-FFF2-40B4-BE49-F238E27FC236}">
                <a16:creationId xmlns:a16="http://schemas.microsoft.com/office/drawing/2014/main" id="{9CEA2DC1-D75B-418C-A59F-176F2E61589F}"/>
              </a:ext>
            </a:extLst>
          </p:cNvPr>
          <p:cNvSpPr txBox="1"/>
          <p:nvPr/>
        </p:nvSpPr>
        <p:spPr>
          <a:xfrm>
            <a:off x="321492" y="89706"/>
            <a:ext cx="8501016" cy="1077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IMAGES OF THE COLLECTION TO BE SHOWCASED AT THE UPCOMING SEASON OF </a:t>
            </a:r>
            <a:r>
              <a:rPr lang="en-US" sz="1600" b="1" dirty="0">
                <a:sym typeface="Century Gothic"/>
              </a:rPr>
              <a:t>LAKMÉ FASHION WEEK</a:t>
            </a:r>
            <a:r>
              <a:rPr lang="en-IN" dirty="0"/>
              <a:t> IN PARTNERSHIP WITH </a:t>
            </a:r>
            <a:r>
              <a:rPr lang="en-US" sz="1600" b="1" dirty="0">
                <a:sym typeface="Century Gothic"/>
              </a:rPr>
              <a:t>THE FASHION DESIGN COUNCIL OF INDIA</a:t>
            </a:r>
            <a:endParaRPr dirty="0"/>
          </a:p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br>
              <a:rPr dirty="0"/>
            </a:br>
            <a:r>
              <a:rPr dirty="0"/>
              <a:t>ENSEMBLE </a:t>
            </a:r>
            <a:r>
              <a:rPr lang="en-US" dirty="0"/>
              <a:t>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546596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KETCHES OF YOUR FORTHCOMING COLLECTION/ SR 20"/>
          <p:cNvSpPr txBox="1"/>
          <p:nvPr/>
        </p:nvSpPr>
        <p:spPr>
          <a:xfrm>
            <a:off x="394708" y="277701"/>
            <a:ext cx="8354584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</a:t>
            </a:r>
            <a:r>
              <a:rPr lang="en-IN" dirty="0"/>
              <a:t>5</a:t>
            </a:r>
            <a:r>
              <a:rPr dirty="0"/>
              <a:t> – IMAGES OF THE DETAILS ON THE GARMENTS</a:t>
            </a:r>
          </a:p>
        </p:txBody>
      </p:sp>
      <p:grpSp>
        <p:nvGrpSpPr>
          <p:cNvPr id="167" name="Group"/>
          <p:cNvGrpSpPr/>
          <p:nvPr/>
        </p:nvGrpSpPr>
        <p:grpSpPr>
          <a:xfrm>
            <a:off x="211874" y="1550016"/>
            <a:ext cx="2464420" cy="3791419"/>
            <a:chOff x="0" y="-1"/>
            <a:chExt cx="2464419" cy="3791417"/>
          </a:xfrm>
        </p:grpSpPr>
        <p:sp>
          <p:nvSpPr>
            <p:cNvPr id="165" name="Rectangle"/>
            <p:cNvSpPr/>
            <p:nvPr/>
          </p:nvSpPr>
          <p:spPr>
            <a:xfrm>
              <a:off x="0" y="-1"/>
              <a:ext cx="2464419" cy="379141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6" name="PICTURE FROM THE FORTHCOMING COLLECTION"/>
            <p:cNvSpPr txBox="1"/>
            <p:nvPr/>
          </p:nvSpPr>
          <p:spPr>
            <a:xfrm>
              <a:off x="78056" y="1579730"/>
              <a:ext cx="2308304" cy="11233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</a:t>
              </a:r>
              <a:r>
                <a:rPr lang="en-IN" dirty="0"/>
                <a:t>5</a:t>
              </a:r>
              <a:br>
                <a:rPr dirty="0"/>
              </a:br>
              <a:r>
                <a:rPr sz="1100" b="0" dirty="0"/>
                <a:t>IMAGE</a:t>
              </a:r>
              <a:r>
                <a:rPr lang="en-IN" sz="1100" b="0" dirty="0"/>
                <a:t> 1</a:t>
              </a:r>
              <a:r>
                <a:rPr sz="1100" b="0" dirty="0"/>
                <a:t> OF THE ORNAMENTATION / DETAILED WORK – UNIQUE DETAILING / TECHNIQUES / PRINTS / EMBROIDERY </a:t>
              </a:r>
            </a:p>
          </p:txBody>
        </p:sp>
      </p:grpSp>
      <p:sp>
        <p:nvSpPr>
          <p:cNvPr id="168" name="Rectangle"/>
          <p:cNvSpPr/>
          <p:nvPr/>
        </p:nvSpPr>
        <p:spPr>
          <a:xfrm>
            <a:off x="3308196" y="1550016"/>
            <a:ext cx="2464420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9" name="Rectangle"/>
          <p:cNvSpPr/>
          <p:nvPr/>
        </p:nvSpPr>
        <p:spPr>
          <a:xfrm>
            <a:off x="6404517" y="1550016"/>
            <a:ext cx="2464420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0" name="PICTURE FROM THE FORTHCOMING COLLECTION"/>
          <p:cNvSpPr txBox="1"/>
          <p:nvPr/>
        </p:nvSpPr>
        <p:spPr>
          <a:xfrm>
            <a:off x="3417847" y="3127875"/>
            <a:ext cx="2308305" cy="112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</a:t>
            </a:r>
            <a:r>
              <a:rPr lang="en-IN" dirty="0"/>
              <a:t> 5</a:t>
            </a:r>
            <a:br>
              <a:rPr dirty="0"/>
            </a:br>
            <a:r>
              <a:rPr sz="1100" b="0" dirty="0"/>
              <a:t>IMAGE </a:t>
            </a:r>
            <a:r>
              <a:rPr lang="en-IN" sz="1100" b="0" dirty="0"/>
              <a:t>2 </a:t>
            </a:r>
            <a:r>
              <a:rPr sz="1100" b="0" dirty="0"/>
              <a:t>OF THE ORNAMENTATION / DETAILED WORK – UNIQUE DETAILING / TECHNIQUES / PRINTS / EMBROIDERY </a:t>
            </a:r>
          </a:p>
        </p:txBody>
      </p:sp>
      <p:sp>
        <p:nvSpPr>
          <p:cNvPr id="171" name="PICTURE FROM THE FORTHCOMING COLLECTION"/>
          <p:cNvSpPr txBox="1"/>
          <p:nvPr/>
        </p:nvSpPr>
        <p:spPr>
          <a:xfrm>
            <a:off x="6404517" y="3127875"/>
            <a:ext cx="2308305" cy="112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</a:t>
            </a:r>
            <a:r>
              <a:rPr lang="en-IN" dirty="0"/>
              <a:t>5</a:t>
            </a:r>
            <a:br>
              <a:rPr dirty="0"/>
            </a:br>
            <a:r>
              <a:rPr sz="1100" b="0" dirty="0"/>
              <a:t>IMAGE </a:t>
            </a:r>
            <a:r>
              <a:rPr lang="en-IN" sz="1100" b="0" dirty="0"/>
              <a:t>3 </a:t>
            </a:r>
            <a:r>
              <a:rPr sz="1100" b="0" dirty="0"/>
              <a:t>OF THE ORNAMENTATION / DETAILED WORK – UNIQUE DETAILING / TECHNIQUES / PRINTS / EMBROIDERY </a:t>
            </a:r>
          </a:p>
        </p:txBody>
      </p:sp>
    </p:spTree>
    <p:extLst>
      <p:ext uri="{BB962C8B-B14F-4D97-AF65-F5344CB8AC3E}">
        <p14:creationId xmlns:p14="http://schemas.microsoft.com/office/powerpoint/2010/main" val="1832257677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roup"/>
          <p:cNvGrpSpPr/>
          <p:nvPr/>
        </p:nvGrpSpPr>
        <p:grpSpPr>
          <a:xfrm>
            <a:off x="1297269" y="1166925"/>
            <a:ext cx="6549459" cy="4257681"/>
            <a:chOff x="0" y="0"/>
            <a:chExt cx="6549458" cy="4257680"/>
          </a:xfrm>
        </p:grpSpPr>
        <p:sp>
          <p:nvSpPr>
            <p:cNvPr id="155" name="Rectangle"/>
            <p:cNvSpPr/>
            <p:nvPr/>
          </p:nvSpPr>
          <p:spPr>
            <a:xfrm>
              <a:off x="-1" y="-1"/>
              <a:ext cx="2922591" cy="4257682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58" name="Rectangle"/>
            <p:cNvGrpSpPr/>
            <p:nvPr/>
          </p:nvGrpSpPr>
          <p:grpSpPr>
            <a:xfrm>
              <a:off x="3626866" y="-1"/>
              <a:ext cx="2922593" cy="4257682"/>
              <a:chOff x="0" y="0"/>
              <a:chExt cx="2922591" cy="4257680"/>
            </a:xfrm>
          </p:grpSpPr>
          <p:sp>
            <p:nvSpPr>
              <p:cNvPr id="156" name="Rectangle"/>
              <p:cNvSpPr/>
              <p:nvPr/>
            </p:nvSpPr>
            <p:spPr>
              <a:xfrm>
                <a:off x="0" y="-1"/>
                <a:ext cx="2922592" cy="4257682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BCBCBC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endParaRPr/>
              </a:p>
            </p:txBody>
          </p:sp>
          <p:sp>
            <p:nvSpPr>
              <p:cNvPr id="157" name="ENSEMBLE 2…"/>
              <p:cNvSpPr txBox="1"/>
              <p:nvPr/>
            </p:nvSpPr>
            <p:spPr>
              <a:xfrm>
                <a:off x="0" y="1702122"/>
                <a:ext cx="2922592" cy="85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/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ENSEMBLE </a:t>
                </a:r>
                <a:r>
                  <a:rPr lang="en-IN" dirty="0"/>
                  <a:t>6</a:t>
                </a:r>
                <a:endParaRPr dirty="0"/>
              </a:p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PICTURE OF THE COLLECTION TO BE SHOWCASED</a:t>
                </a:r>
                <a:br>
                  <a:rPr dirty="0"/>
                </a:br>
                <a:r>
                  <a:rPr b="1" dirty="0"/>
                  <a:t>BACK VIEW FULL LENGTH IMAGE</a:t>
                </a:r>
              </a:p>
            </p:txBody>
          </p:sp>
        </p:grpSp>
        <p:sp>
          <p:nvSpPr>
            <p:cNvPr id="159" name="PICTURE FROM THE FORTHCOMING COLLECTION"/>
            <p:cNvSpPr txBox="1"/>
            <p:nvPr/>
          </p:nvSpPr>
          <p:spPr>
            <a:xfrm>
              <a:off x="53148" y="1702120"/>
              <a:ext cx="2816293" cy="853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</a:t>
              </a:r>
              <a:r>
                <a:rPr lang="en-IN" dirty="0"/>
                <a:t>6</a:t>
              </a:r>
              <a:endParaRPr dirty="0"/>
            </a:p>
            <a:p>
              <a: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PICTURE</a:t>
              </a:r>
              <a:r>
                <a:rPr lang="en-US" dirty="0"/>
                <a:t> </a:t>
              </a:r>
              <a:r>
                <a:rPr dirty="0"/>
                <a:t>OF THE COLLECTION TO BE SHOWCASED</a:t>
              </a:r>
              <a:br>
                <a:rPr dirty="0"/>
              </a:br>
              <a:r>
                <a:rPr b="1" dirty="0"/>
                <a:t>FRONT VIEW FULL LENGTH IMAGE</a:t>
              </a:r>
            </a:p>
          </p:txBody>
        </p:sp>
      </p:grpSp>
      <p:sp>
        <p:nvSpPr>
          <p:cNvPr id="161" name="PRICE RANGE:…"/>
          <p:cNvSpPr txBox="1"/>
          <p:nvPr/>
        </p:nvSpPr>
        <p:spPr>
          <a:xfrm>
            <a:off x="1264919" y="5674100"/>
            <a:ext cx="6549460" cy="47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PRICE RANGE: </a:t>
            </a:r>
          </a:p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FABRIC &amp; TECHNIQUE USED:</a:t>
            </a:r>
          </a:p>
        </p:txBody>
      </p:sp>
      <p:sp>
        <p:nvSpPr>
          <p:cNvPr id="10" name="SKETCHES OF YOUR FORTHCOMING COLLECTION/ SR 20">
            <a:extLst>
              <a:ext uri="{FF2B5EF4-FFF2-40B4-BE49-F238E27FC236}">
                <a16:creationId xmlns:a16="http://schemas.microsoft.com/office/drawing/2014/main" id="{8DF26802-7EA6-436C-AE9B-8D11B4C98FF8}"/>
              </a:ext>
            </a:extLst>
          </p:cNvPr>
          <p:cNvSpPr txBox="1"/>
          <p:nvPr/>
        </p:nvSpPr>
        <p:spPr>
          <a:xfrm>
            <a:off x="321492" y="89706"/>
            <a:ext cx="8501016" cy="1077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IMAGES OF THE COLLECTION TO BE SHOWCASED AT THE UPCOMING SEASON OF </a:t>
            </a:r>
            <a:r>
              <a:rPr lang="en-US" sz="1600" b="1" dirty="0">
                <a:sym typeface="Century Gothic"/>
              </a:rPr>
              <a:t>LAKMÉ FASHION WEEK</a:t>
            </a:r>
            <a:r>
              <a:rPr lang="en-IN" dirty="0"/>
              <a:t> IN PARTNERSHIP WITH </a:t>
            </a:r>
            <a:r>
              <a:rPr lang="en-US" sz="1600" b="1" dirty="0">
                <a:sym typeface="Century Gothic"/>
              </a:rPr>
              <a:t>THE FASHION DESIGN COUNCIL OF INDIA</a:t>
            </a:r>
            <a:endParaRPr dirty="0"/>
          </a:p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br>
              <a:rPr dirty="0"/>
            </a:br>
            <a:r>
              <a:rPr dirty="0"/>
              <a:t>ENSEMBLE </a:t>
            </a:r>
            <a:r>
              <a:rPr lang="en-US" dirty="0"/>
              <a:t>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5896233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KETCHES OF YOUR FORTHCOMING COLLECTION/ SR 20"/>
          <p:cNvSpPr txBox="1"/>
          <p:nvPr/>
        </p:nvSpPr>
        <p:spPr>
          <a:xfrm>
            <a:off x="394708" y="277701"/>
            <a:ext cx="8354584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</a:t>
            </a:r>
            <a:r>
              <a:rPr lang="en-IN" dirty="0"/>
              <a:t>6</a:t>
            </a:r>
            <a:r>
              <a:rPr dirty="0"/>
              <a:t> – IMAGES OF THE DETAILS ON THE GARMENTS</a:t>
            </a:r>
          </a:p>
        </p:txBody>
      </p:sp>
      <p:grpSp>
        <p:nvGrpSpPr>
          <p:cNvPr id="167" name="Group"/>
          <p:cNvGrpSpPr/>
          <p:nvPr/>
        </p:nvGrpSpPr>
        <p:grpSpPr>
          <a:xfrm>
            <a:off x="211874" y="1550016"/>
            <a:ext cx="2464420" cy="3791419"/>
            <a:chOff x="0" y="-1"/>
            <a:chExt cx="2464419" cy="3791417"/>
          </a:xfrm>
        </p:grpSpPr>
        <p:sp>
          <p:nvSpPr>
            <p:cNvPr id="165" name="Rectangle"/>
            <p:cNvSpPr/>
            <p:nvPr/>
          </p:nvSpPr>
          <p:spPr>
            <a:xfrm>
              <a:off x="0" y="-1"/>
              <a:ext cx="2464419" cy="379141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6" name="PICTURE FROM THE FORTHCOMING COLLECTION"/>
            <p:cNvSpPr txBox="1"/>
            <p:nvPr/>
          </p:nvSpPr>
          <p:spPr>
            <a:xfrm>
              <a:off x="78056" y="1579730"/>
              <a:ext cx="2308304" cy="11233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</a:t>
              </a:r>
              <a:r>
                <a:rPr lang="en-IN" dirty="0"/>
                <a:t>6</a:t>
              </a:r>
              <a:br>
                <a:rPr dirty="0"/>
              </a:br>
              <a:r>
                <a:rPr sz="1100" b="0" dirty="0"/>
                <a:t>IMAGE</a:t>
              </a:r>
              <a:r>
                <a:rPr lang="en-IN" sz="1100" b="0" dirty="0"/>
                <a:t> 1</a:t>
              </a:r>
              <a:r>
                <a:rPr sz="1100" b="0" dirty="0"/>
                <a:t> OF THE ORNAMENTATION / DETAILED WORK – UNIQUE DETAILING / TECHNIQUES / PRINTS / EMBROIDERY </a:t>
              </a:r>
            </a:p>
          </p:txBody>
        </p:sp>
      </p:grpSp>
      <p:sp>
        <p:nvSpPr>
          <p:cNvPr id="168" name="Rectangle"/>
          <p:cNvSpPr/>
          <p:nvPr/>
        </p:nvSpPr>
        <p:spPr>
          <a:xfrm>
            <a:off x="3308196" y="1550016"/>
            <a:ext cx="2464420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9" name="Rectangle"/>
          <p:cNvSpPr/>
          <p:nvPr/>
        </p:nvSpPr>
        <p:spPr>
          <a:xfrm>
            <a:off x="6404517" y="1550016"/>
            <a:ext cx="2464420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0" name="PICTURE FROM THE FORTHCOMING COLLECTION"/>
          <p:cNvSpPr txBox="1"/>
          <p:nvPr/>
        </p:nvSpPr>
        <p:spPr>
          <a:xfrm>
            <a:off x="3417847" y="3127875"/>
            <a:ext cx="2308305" cy="112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</a:t>
            </a:r>
            <a:r>
              <a:rPr lang="en-IN" dirty="0"/>
              <a:t> 6</a:t>
            </a:r>
            <a:br>
              <a:rPr dirty="0"/>
            </a:br>
            <a:r>
              <a:rPr sz="1100" b="0" dirty="0"/>
              <a:t>IMAGE </a:t>
            </a:r>
            <a:r>
              <a:rPr lang="en-IN" sz="1100" b="0" dirty="0"/>
              <a:t>2 </a:t>
            </a:r>
            <a:r>
              <a:rPr sz="1100" b="0" dirty="0"/>
              <a:t>OF THE ORNAMENTATION / DETAILED WORK – UNIQUE DETAILING / TECHNIQUES / PRINTS / EMBROIDERY </a:t>
            </a:r>
          </a:p>
        </p:txBody>
      </p:sp>
      <p:sp>
        <p:nvSpPr>
          <p:cNvPr id="171" name="PICTURE FROM THE FORTHCOMING COLLECTION"/>
          <p:cNvSpPr txBox="1"/>
          <p:nvPr/>
        </p:nvSpPr>
        <p:spPr>
          <a:xfrm>
            <a:off x="6404517" y="3127875"/>
            <a:ext cx="2308305" cy="112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</a:t>
            </a:r>
            <a:r>
              <a:rPr lang="en-IN" dirty="0"/>
              <a:t>6</a:t>
            </a:r>
            <a:br>
              <a:rPr dirty="0"/>
            </a:br>
            <a:r>
              <a:rPr sz="1100" b="0" dirty="0"/>
              <a:t>IMAGE </a:t>
            </a:r>
            <a:r>
              <a:rPr lang="en-IN" sz="1100" b="0" dirty="0"/>
              <a:t>3 </a:t>
            </a:r>
            <a:r>
              <a:rPr sz="1100" b="0" dirty="0"/>
              <a:t>OF THE ORNAMENTATION / DETAILED WORK – UNIQUE DETAILING / TECHNIQUES / PRINTS / EMBROIDERY </a:t>
            </a:r>
          </a:p>
        </p:txBody>
      </p:sp>
    </p:spTree>
    <p:extLst>
      <p:ext uri="{BB962C8B-B14F-4D97-AF65-F5344CB8AC3E}">
        <p14:creationId xmlns:p14="http://schemas.microsoft.com/office/powerpoint/2010/main" val="74216424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11105" y="2798983"/>
            <a:ext cx="96107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200" b="1" dirty="0">
                <a:latin typeface="Century Gothic" panose="020B0502020202020204" pitchFamily="34" charset="0"/>
              </a:rPr>
              <a:t>In case you wish to showcase at the Atelier, kindly fill in the below slides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68EC49-BDD4-4231-958D-46EA76F7DF58}"/>
              </a:ext>
            </a:extLst>
          </p:cNvPr>
          <p:cNvSpPr txBox="1"/>
          <p:nvPr/>
        </p:nvSpPr>
        <p:spPr>
          <a:xfrm>
            <a:off x="3647440" y="548640"/>
            <a:ext cx="3484880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entury Gothic" panose="020B0502020202020204" pitchFamily="34" charset="0"/>
                <a:sym typeface="Calibri"/>
              </a:rPr>
              <a:t>ATELIER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455611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SERT LABEL NAME"/>
          <p:cNvSpPr txBox="1">
            <a:spLocks/>
          </p:cNvSpPr>
          <p:nvPr/>
        </p:nvSpPr>
        <p:spPr>
          <a:xfrm>
            <a:off x="0" y="135949"/>
            <a:ext cx="9144000" cy="1122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IN" sz="2400" b="1" dirty="0">
                <a:solidFill>
                  <a:schemeClr val="tx1"/>
                </a:solidFill>
              </a:rPr>
              <a:t>GUIDELINES FOR PICTURES/SKETCHES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53961" y="992395"/>
            <a:ext cx="843607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Pictures of the ensemble submitted in this presentation should be clear and of high quality.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Incase the images cannot be professionally shot, the pictures of the  garment samples can be shot on a model, dummy or mannequin against a plain white or black background.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Avoid shooting the garments on hangers.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Pictures of the samples on a model/ dummy /mannequin should be styled appropriately and should indicate the right placement incase of an accessory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In-case collection carries separates like trousers, tops or jackets, the pictures should clearly indicate the complete look.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Designers should provide high quality sketches and images in the presentation</a:t>
            </a:r>
          </a:p>
          <a:p>
            <a:endParaRPr lang="en-IN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112995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/>
          <p:nvPr/>
        </p:nvSpPr>
        <p:spPr>
          <a:xfrm>
            <a:off x="395287" y="250825"/>
            <a:ext cx="8353425" cy="33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None/>
            </a:pPr>
            <a:r>
              <a:rPr lang="en-US" sz="1600" b="1" i="0" u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CONCEPT NOTE OF THE ATELIER SHOWCASE (50-80 Words)  </a:t>
            </a:r>
            <a:endParaRPr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/>
          <p:nvPr/>
        </p:nvSpPr>
        <p:spPr>
          <a:xfrm>
            <a:off x="395287" y="250825"/>
            <a:ext cx="8353425" cy="33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None/>
            </a:pPr>
            <a:r>
              <a:rPr lang="en-US" sz="1600" b="1" i="0" u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MOODBOARD OF THE ATELIER SHOWCASE  (LOOK &amp; FEEL)</a:t>
            </a:r>
            <a:endParaRPr dirty="0"/>
          </a:p>
        </p:txBody>
      </p:sp>
      <p:sp>
        <p:nvSpPr>
          <p:cNvPr id="5" name="LAKME FASHION WEEK WINTER/FESTIVE 2020 EMERGING DESIGNER PROGRAM">
            <a:extLst>
              <a:ext uri="{FF2B5EF4-FFF2-40B4-BE49-F238E27FC236}">
                <a16:creationId xmlns:a16="http://schemas.microsoft.com/office/drawing/2014/main" id="{EE61301F-A978-48D1-BF27-615A5EAE508F}"/>
              </a:ext>
            </a:extLst>
          </p:cNvPr>
          <p:cNvSpPr txBox="1"/>
          <p:nvPr/>
        </p:nvSpPr>
        <p:spPr>
          <a:xfrm>
            <a:off x="458149" y="5589464"/>
            <a:ext cx="8290563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spcBef>
                <a:spcPts val="800"/>
              </a:spcBef>
              <a:defRPr sz="1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070685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"/>
          <p:cNvSpPr txBox="1"/>
          <p:nvPr/>
        </p:nvSpPr>
        <p:spPr>
          <a:xfrm>
            <a:off x="395287" y="250825"/>
            <a:ext cx="8353425" cy="33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None/>
            </a:pPr>
            <a:r>
              <a:rPr lang="en-US" sz="16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 DESIGN REFERENCE IMAGES / SKETCHES</a:t>
            </a:r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0" y="6420465"/>
            <a:ext cx="91440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LAKME FASHION WEEK WINTER/FESTIVE 2020 EMERGING DESIGNER PROGRAM">
            <a:extLst>
              <a:ext uri="{FF2B5EF4-FFF2-40B4-BE49-F238E27FC236}">
                <a16:creationId xmlns:a16="http://schemas.microsoft.com/office/drawing/2014/main" id="{50906E16-5B0D-4A50-81F5-A3656B01F6FA}"/>
              </a:ext>
            </a:extLst>
          </p:cNvPr>
          <p:cNvSpPr txBox="1"/>
          <p:nvPr/>
        </p:nvSpPr>
        <p:spPr>
          <a:xfrm>
            <a:off x="-307146" y="6510567"/>
            <a:ext cx="9758291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spcBef>
                <a:spcPts val="800"/>
              </a:spcBef>
              <a:defRPr sz="1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kumimoji="0" lang="en-IN" sz="120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LAKMĒ FASHION WEEK IN PARTNERSHIP WITH </a:t>
            </a:r>
            <a:r>
              <a:rPr lang="en-US" sz="1200" dirty="0"/>
              <a:t>THE FASHION DESIGN COUNCIL OF INDIA</a:t>
            </a:r>
            <a:r>
              <a:rPr kumimoji="0" lang="en-IN" sz="120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 OCTOBER 2025 -</a:t>
            </a:r>
            <a:r>
              <a:rPr lang="en-IN" sz="1200" dirty="0"/>
              <a:t> DESIGNER PROGRAM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/>
          <p:nvPr/>
        </p:nvSpPr>
        <p:spPr>
          <a:xfrm>
            <a:off x="395287" y="250825"/>
            <a:ext cx="8353425" cy="33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None/>
            </a:pPr>
            <a:r>
              <a:rPr lang="en-US" sz="1600" b="1" i="0" u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MOODBOARD OF THE ATELIER SHOWCASE  (LOOK &amp; FEEL)</a:t>
            </a:r>
            <a:endParaRPr dirty="0"/>
          </a:p>
        </p:txBody>
      </p:sp>
      <p:sp>
        <p:nvSpPr>
          <p:cNvPr id="5" name="LAKME FASHION WEEK WINTER/FESTIVE 2020 EMERGING DESIGNER PROGRAM">
            <a:extLst>
              <a:ext uri="{FF2B5EF4-FFF2-40B4-BE49-F238E27FC236}">
                <a16:creationId xmlns:a16="http://schemas.microsoft.com/office/drawing/2014/main" id="{EE61301F-A978-48D1-BF27-615A5EAE508F}"/>
              </a:ext>
            </a:extLst>
          </p:cNvPr>
          <p:cNvSpPr txBox="1"/>
          <p:nvPr/>
        </p:nvSpPr>
        <p:spPr>
          <a:xfrm>
            <a:off x="458149" y="5589464"/>
            <a:ext cx="8290563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spcBef>
                <a:spcPts val="800"/>
              </a:spcBef>
              <a:defRPr sz="1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780996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"/>
          <p:cNvSpPr txBox="1"/>
          <p:nvPr/>
        </p:nvSpPr>
        <p:spPr>
          <a:xfrm>
            <a:off x="395287" y="250825"/>
            <a:ext cx="8353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None/>
            </a:pPr>
            <a:r>
              <a:rPr lang="en-US" sz="1600" b="1" dirty="0">
                <a:latin typeface="Century Gothic"/>
                <a:ea typeface="Century Gothic"/>
                <a:cs typeface="Century Gothic"/>
                <a:sym typeface="Century Gothic"/>
              </a:rPr>
              <a:t>ADDITIONAL </a:t>
            </a:r>
            <a:r>
              <a:rPr lang="en-US" sz="1600" b="1" i="0" u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SHOW CONTENT (DETAILED SHOW IDEA / REFERENCES) </a:t>
            </a:r>
            <a:endParaRPr dirty="0"/>
          </a:p>
        </p:txBody>
      </p:sp>
      <p:sp>
        <p:nvSpPr>
          <p:cNvPr id="3" name="Rectangle 2"/>
          <p:cNvSpPr/>
          <p:nvPr/>
        </p:nvSpPr>
        <p:spPr>
          <a:xfrm>
            <a:off x="0" y="6420465"/>
            <a:ext cx="91440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LAKME FASHION WEEK WINTER/FESTIVE 2020 EMERGING DESIGNER PROGRAM">
            <a:extLst>
              <a:ext uri="{FF2B5EF4-FFF2-40B4-BE49-F238E27FC236}">
                <a16:creationId xmlns:a16="http://schemas.microsoft.com/office/drawing/2014/main" id="{50906E16-5B0D-4A50-81F5-A3656B01F6FA}"/>
              </a:ext>
            </a:extLst>
          </p:cNvPr>
          <p:cNvSpPr txBox="1"/>
          <p:nvPr/>
        </p:nvSpPr>
        <p:spPr>
          <a:xfrm>
            <a:off x="-307146" y="6510567"/>
            <a:ext cx="9758291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spcBef>
                <a:spcPts val="800"/>
              </a:spcBef>
              <a:defRPr sz="1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kumimoji="0" lang="en-IN" sz="120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LAKMĒ FASHION WEEK IN PARTNERSHIP WITH </a:t>
            </a:r>
            <a:r>
              <a:rPr lang="en-US" sz="1200" dirty="0"/>
              <a:t>THE FASHION DESIGN COUNCIL OF INDIA</a:t>
            </a:r>
            <a:r>
              <a:rPr kumimoji="0" lang="en-IN" sz="120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 OCTOBER 2025 -</a:t>
            </a:r>
            <a:r>
              <a:rPr lang="en-IN" sz="1200" dirty="0"/>
              <a:t> DESIGNER PROGRAM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INSERT LABEL NAME"/>
          <p:cNvSpPr txBox="1">
            <a:spLocks noGrp="1"/>
          </p:cNvSpPr>
          <p:nvPr>
            <p:ph type="title" idx="4294967295"/>
          </p:nvPr>
        </p:nvSpPr>
        <p:spPr>
          <a:xfrm>
            <a:off x="1219200" y="135950"/>
            <a:ext cx="6705601" cy="106680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2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sz="2400" b="1" dirty="0">
                <a:solidFill>
                  <a:schemeClr val="tx1"/>
                </a:solidFill>
              </a:rPr>
              <a:t>INSERT LABEL NAME</a:t>
            </a:r>
          </a:p>
        </p:txBody>
      </p:sp>
      <p:sp>
        <p:nvSpPr>
          <p:cNvPr id="122" name="DESIGNER NAME:…"/>
          <p:cNvSpPr txBox="1">
            <a:spLocks noGrp="1"/>
          </p:cNvSpPr>
          <p:nvPr>
            <p:ph type="body" idx="4294967295"/>
          </p:nvPr>
        </p:nvSpPr>
        <p:spPr>
          <a:xfrm>
            <a:off x="53225" y="1284794"/>
            <a:ext cx="8686801" cy="5029203"/>
          </a:xfrm>
          <a:prstGeom prst="rect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DESIGNER NAME:			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AGE:	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CITY:	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QUALIFICATION: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IN" dirty="0"/>
              <a:t>NO OF YEARS LABEL HAS BEEN IN BUSINESS</a:t>
            </a:r>
            <a:r>
              <a:rPr dirty="0"/>
              <a:t>:</a:t>
            </a:r>
            <a:r>
              <a:rPr lang="en-IN" dirty="0"/>
              <a:t>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MEDIA COVERAGE (Magazine/Features/News):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COLLECTION CREATIVE DIRECTION  (NOT MORE THAN 20 WORDS):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TECHNIQUES &amp; FABRICS/TEXTILES USED: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POINTS OF SALE (STORES YOU ARE RETAILING AT): 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PRICE RANGE:</a:t>
            </a:r>
          </a:p>
        </p:txBody>
      </p:sp>
      <p:sp>
        <p:nvSpPr>
          <p:cNvPr id="123" name="Rectangle"/>
          <p:cNvSpPr/>
          <p:nvPr/>
        </p:nvSpPr>
        <p:spPr>
          <a:xfrm>
            <a:off x="7130343" y="201761"/>
            <a:ext cx="1816102" cy="1862142"/>
          </a:xfrm>
          <a:prstGeom prst="rect">
            <a:avLst/>
          </a:prstGeom>
          <a:solidFill>
            <a:srgbClr val="D9D9D9"/>
          </a:solidFill>
          <a:ln w="25400">
            <a:solidFill>
              <a:srgbClr val="D9D9D9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4" name="INSERT DESIGNER PASSPORT PICTURE"/>
          <p:cNvSpPr txBox="1"/>
          <p:nvPr/>
        </p:nvSpPr>
        <p:spPr>
          <a:xfrm>
            <a:off x="7245911" y="896612"/>
            <a:ext cx="1584965" cy="47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INSERT DESIGNER PASSPORT PICTURE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KETCHES OF YOUR FORTHCOMING COLLECTION/ SR 20"/>
          <p:cNvSpPr txBox="1"/>
          <p:nvPr/>
        </p:nvSpPr>
        <p:spPr>
          <a:xfrm>
            <a:off x="261190" y="227973"/>
            <a:ext cx="8621619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SKETCHES OF THE COLLECTION TO BE SHOWCASED AT THE UPCOMING SEASON OF </a:t>
            </a:r>
            <a:r>
              <a:rPr lang="en-IN" dirty="0"/>
              <a:t> </a:t>
            </a:r>
            <a:r>
              <a:rPr lang="en-US" sz="1600" b="1" dirty="0">
                <a:sym typeface="Century Gothic"/>
              </a:rPr>
              <a:t>LAKMÉ FASHION WEEK </a:t>
            </a:r>
            <a:r>
              <a:rPr lang="en-IN" dirty="0"/>
              <a:t> IN PARTNERSHIP WITH </a:t>
            </a:r>
            <a:r>
              <a:rPr lang="en-US" sz="1600" b="1" dirty="0">
                <a:sym typeface="Century Gothic"/>
              </a:rPr>
              <a:t>THE FASHION DESIGN COUNCIL OF INDIA</a:t>
            </a:r>
            <a:endParaRPr dirty="0"/>
          </a:p>
        </p:txBody>
      </p:sp>
      <p:grpSp>
        <p:nvGrpSpPr>
          <p:cNvPr id="132" name="Group"/>
          <p:cNvGrpSpPr/>
          <p:nvPr/>
        </p:nvGrpSpPr>
        <p:grpSpPr>
          <a:xfrm>
            <a:off x="437277" y="869018"/>
            <a:ext cx="6048381" cy="5334003"/>
            <a:chOff x="0" y="0"/>
            <a:chExt cx="6048379" cy="5334001"/>
          </a:xfrm>
        </p:grpSpPr>
        <p:sp>
          <p:nvSpPr>
            <p:cNvPr id="127" name="Rectangle"/>
            <p:cNvSpPr/>
            <p:nvPr/>
          </p:nvSpPr>
          <p:spPr>
            <a:xfrm>
              <a:off x="-1" y="-1"/>
              <a:ext cx="1889129" cy="53340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8" name="Rectangle"/>
            <p:cNvSpPr/>
            <p:nvPr/>
          </p:nvSpPr>
          <p:spPr>
            <a:xfrm>
              <a:off x="4159250" y="-1"/>
              <a:ext cx="1889129" cy="53340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9" name="Rectangle"/>
            <p:cNvSpPr/>
            <p:nvPr/>
          </p:nvSpPr>
          <p:spPr>
            <a:xfrm>
              <a:off x="2079625" y="-1"/>
              <a:ext cx="1889129" cy="53340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0" name="SKETCH 2"/>
            <p:cNvSpPr txBox="1"/>
            <p:nvPr/>
          </p:nvSpPr>
          <p:spPr>
            <a:xfrm>
              <a:off x="2185987" y="2371724"/>
              <a:ext cx="1676405" cy="37083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t>SKETCH 2 </a:t>
              </a:r>
            </a:p>
          </p:txBody>
        </p:sp>
        <p:sp>
          <p:nvSpPr>
            <p:cNvPr id="131" name="SKETCH 3"/>
            <p:cNvSpPr txBox="1"/>
            <p:nvPr/>
          </p:nvSpPr>
          <p:spPr>
            <a:xfrm>
              <a:off x="4341813" y="2371724"/>
              <a:ext cx="1677991" cy="37083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t>SKETCH 3 </a:t>
              </a:r>
            </a:p>
          </p:txBody>
        </p:sp>
      </p:grpSp>
      <p:sp>
        <p:nvSpPr>
          <p:cNvPr id="133" name="SKETCH 1"/>
          <p:cNvSpPr txBox="1"/>
          <p:nvPr/>
        </p:nvSpPr>
        <p:spPr>
          <a:xfrm>
            <a:off x="538211" y="3253442"/>
            <a:ext cx="1661163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SKETCH 1</a:t>
            </a:r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61629B1D-A912-4A97-9F74-81D939329E41}"/>
              </a:ext>
            </a:extLst>
          </p:cNvPr>
          <p:cNvSpPr/>
          <p:nvPr/>
        </p:nvSpPr>
        <p:spPr>
          <a:xfrm>
            <a:off x="6716659" y="869016"/>
            <a:ext cx="1889130" cy="5334005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BCBCBC"/>
            </a:solidFill>
            <a:prstDash val="solid"/>
            <a:round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" name="SKETCH 3">
            <a:extLst>
              <a:ext uri="{FF2B5EF4-FFF2-40B4-BE49-F238E27FC236}">
                <a16:creationId xmlns:a16="http://schemas.microsoft.com/office/drawing/2014/main" id="{EC5B18EA-FCAD-4CB0-BFC7-A8AB05E4D5ED}"/>
              </a:ext>
            </a:extLst>
          </p:cNvPr>
          <p:cNvSpPr txBox="1"/>
          <p:nvPr/>
        </p:nvSpPr>
        <p:spPr>
          <a:xfrm>
            <a:off x="6899222" y="3240742"/>
            <a:ext cx="1677992" cy="33855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FFFF"/>
            </a:solidFill>
            <a:prstDash val="solid"/>
            <a:round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numCol="1" anchor="t">
            <a:spAutoFit/>
          </a:bodyPr>
          <a:lstStyle>
            <a:lvl1pPr algn="ctr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SKETCH </a:t>
            </a:r>
            <a:r>
              <a:rPr lang="en-US" dirty="0"/>
              <a:t>4</a:t>
            </a:r>
            <a:r>
              <a:rPr dirty="0"/>
              <a:t>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"/>
          <p:cNvGrpSpPr/>
          <p:nvPr/>
        </p:nvGrpSpPr>
        <p:grpSpPr>
          <a:xfrm>
            <a:off x="437276" y="869017"/>
            <a:ext cx="6048382" cy="5334005"/>
            <a:chOff x="-1" y="-1"/>
            <a:chExt cx="6048380" cy="5334003"/>
          </a:xfrm>
        </p:grpSpPr>
        <p:sp>
          <p:nvSpPr>
            <p:cNvPr id="127" name="Rectangle"/>
            <p:cNvSpPr/>
            <p:nvPr/>
          </p:nvSpPr>
          <p:spPr>
            <a:xfrm>
              <a:off x="-1" y="-1"/>
              <a:ext cx="1889129" cy="53340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8" name="Rectangle"/>
            <p:cNvSpPr/>
            <p:nvPr/>
          </p:nvSpPr>
          <p:spPr>
            <a:xfrm>
              <a:off x="4159250" y="-1"/>
              <a:ext cx="1889129" cy="53340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9" name="Rectangle"/>
            <p:cNvSpPr/>
            <p:nvPr/>
          </p:nvSpPr>
          <p:spPr>
            <a:xfrm>
              <a:off x="2079625" y="-1"/>
              <a:ext cx="1889129" cy="53340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0" name="SKETCH 2"/>
            <p:cNvSpPr txBox="1"/>
            <p:nvPr/>
          </p:nvSpPr>
          <p:spPr>
            <a:xfrm>
              <a:off x="2185987" y="2371724"/>
              <a:ext cx="1676405" cy="33855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SKETCH </a:t>
              </a:r>
              <a:r>
                <a:rPr lang="en-US" dirty="0"/>
                <a:t>6</a:t>
              </a:r>
              <a:r>
                <a:rPr dirty="0"/>
                <a:t> </a:t>
              </a:r>
            </a:p>
          </p:txBody>
        </p:sp>
        <p:sp>
          <p:nvSpPr>
            <p:cNvPr id="131" name="SKETCH 3"/>
            <p:cNvSpPr txBox="1"/>
            <p:nvPr/>
          </p:nvSpPr>
          <p:spPr>
            <a:xfrm>
              <a:off x="4341813" y="2371724"/>
              <a:ext cx="1677991" cy="33855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SKETCH </a:t>
              </a:r>
              <a:r>
                <a:rPr lang="en-US" dirty="0"/>
                <a:t>7</a:t>
              </a:r>
              <a:r>
                <a:rPr dirty="0"/>
                <a:t> </a:t>
              </a:r>
            </a:p>
          </p:txBody>
        </p:sp>
      </p:grpSp>
      <p:sp>
        <p:nvSpPr>
          <p:cNvPr id="133" name="SKETCH 1"/>
          <p:cNvSpPr txBox="1"/>
          <p:nvPr/>
        </p:nvSpPr>
        <p:spPr>
          <a:xfrm>
            <a:off x="538211" y="3253442"/>
            <a:ext cx="1661163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SKETCH </a:t>
            </a:r>
            <a:r>
              <a:rPr lang="en-US" dirty="0"/>
              <a:t>5</a:t>
            </a:r>
            <a:endParaRPr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61629B1D-A912-4A97-9F74-81D939329E41}"/>
              </a:ext>
            </a:extLst>
          </p:cNvPr>
          <p:cNvSpPr/>
          <p:nvPr/>
        </p:nvSpPr>
        <p:spPr>
          <a:xfrm>
            <a:off x="6716659" y="869016"/>
            <a:ext cx="1889130" cy="5334005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BCBCBC"/>
            </a:solidFill>
            <a:prstDash val="solid"/>
            <a:round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" name="SKETCH 3">
            <a:extLst>
              <a:ext uri="{FF2B5EF4-FFF2-40B4-BE49-F238E27FC236}">
                <a16:creationId xmlns:a16="http://schemas.microsoft.com/office/drawing/2014/main" id="{EC5B18EA-FCAD-4CB0-BFC7-A8AB05E4D5ED}"/>
              </a:ext>
            </a:extLst>
          </p:cNvPr>
          <p:cNvSpPr txBox="1"/>
          <p:nvPr/>
        </p:nvSpPr>
        <p:spPr>
          <a:xfrm>
            <a:off x="6899222" y="3240742"/>
            <a:ext cx="1677992" cy="33855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FFFF"/>
            </a:solidFill>
            <a:prstDash val="solid"/>
            <a:round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numCol="1" anchor="t">
            <a:spAutoFit/>
          </a:bodyPr>
          <a:lstStyle>
            <a:lvl1pPr algn="ctr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SKETCH </a:t>
            </a:r>
            <a:r>
              <a:rPr lang="en-US" dirty="0"/>
              <a:t>8</a:t>
            </a:r>
            <a:r>
              <a:rPr dirty="0"/>
              <a:t> </a:t>
            </a:r>
          </a:p>
        </p:txBody>
      </p:sp>
      <p:sp>
        <p:nvSpPr>
          <p:cNvPr id="12" name="SKETCHES OF YOUR FORTHCOMING COLLECTION/ SR 20">
            <a:extLst>
              <a:ext uri="{FF2B5EF4-FFF2-40B4-BE49-F238E27FC236}">
                <a16:creationId xmlns:a16="http://schemas.microsoft.com/office/drawing/2014/main" id="{7B471839-0600-49B2-886E-C7E958342A04}"/>
              </a:ext>
            </a:extLst>
          </p:cNvPr>
          <p:cNvSpPr txBox="1"/>
          <p:nvPr/>
        </p:nvSpPr>
        <p:spPr>
          <a:xfrm>
            <a:off x="261190" y="227973"/>
            <a:ext cx="8621619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SKETCHES OF THE COLLECTION TO BE SHOWCASED AT THE UPCOMING SEASON OF </a:t>
            </a:r>
            <a:r>
              <a:rPr lang="en-IN" dirty="0"/>
              <a:t> </a:t>
            </a:r>
            <a:r>
              <a:rPr lang="en-US" sz="1600" b="1" dirty="0">
                <a:sym typeface="Century Gothic"/>
              </a:rPr>
              <a:t>LAKMÉ FASHION WEEK </a:t>
            </a:r>
            <a:r>
              <a:rPr lang="en-IN" dirty="0"/>
              <a:t> IN PARTNERSHIP WITH </a:t>
            </a:r>
            <a:r>
              <a:rPr lang="en-US" sz="1600" b="1" dirty="0">
                <a:sym typeface="Century Gothic"/>
              </a:rPr>
              <a:t>THE FASHION DESIGN COUNCIL OF INDIA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531811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"/>
          <p:cNvGrpSpPr/>
          <p:nvPr/>
        </p:nvGrpSpPr>
        <p:grpSpPr>
          <a:xfrm>
            <a:off x="437276" y="869017"/>
            <a:ext cx="6048382" cy="5334005"/>
            <a:chOff x="-1" y="-1"/>
            <a:chExt cx="6048380" cy="5334003"/>
          </a:xfrm>
        </p:grpSpPr>
        <p:sp>
          <p:nvSpPr>
            <p:cNvPr id="127" name="Rectangle"/>
            <p:cNvSpPr/>
            <p:nvPr/>
          </p:nvSpPr>
          <p:spPr>
            <a:xfrm>
              <a:off x="-1" y="-1"/>
              <a:ext cx="1889129" cy="53340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8" name="Rectangle"/>
            <p:cNvSpPr/>
            <p:nvPr/>
          </p:nvSpPr>
          <p:spPr>
            <a:xfrm>
              <a:off x="4159250" y="-1"/>
              <a:ext cx="1889129" cy="53340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9" name="Rectangle"/>
            <p:cNvSpPr/>
            <p:nvPr/>
          </p:nvSpPr>
          <p:spPr>
            <a:xfrm>
              <a:off x="2079625" y="-1"/>
              <a:ext cx="1889129" cy="53340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0" name="SKETCH 2"/>
            <p:cNvSpPr txBox="1"/>
            <p:nvPr/>
          </p:nvSpPr>
          <p:spPr>
            <a:xfrm>
              <a:off x="2185987" y="2371724"/>
              <a:ext cx="1676405" cy="33855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SKETCH </a:t>
              </a:r>
              <a:r>
                <a:rPr lang="en-US" dirty="0"/>
                <a:t>10</a:t>
              </a:r>
              <a:r>
                <a:rPr dirty="0"/>
                <a:t> </a:t>
              </a:r>
            </a:p>
          </p:txBody>
        </p:sp>
        <p:sp>
          <p:nvSpPr>
            <p:cNvPr id="131" name="SKETCH 3"/>
            <p:cNvSpPr txBox="1"/>
            <p:nvPr/>
          </p:nvSpPr>
          <p:spPr>
            <a:xfrm>
              <a:off x="4341813" y="2371724"/>
              <a:ext cx="1677991" cy="33855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SKETCH </a:t>
              </a:r>
              <a:r>
                <a:rPr lang="en-US" dirty="0"/>
                <a:t>11</a:t>
              </a:r>
              <a:r>
                <a:rPr dirty="0"/>
                <a:t> </a:t>
              </a:r>
            </a:p>
          </p:txBody>
        </p:sp>
      </p:grpSp>
      <p:sp>
        <p:nvSpPr>
          <p:cNvPr id="133" name="SKETCH 1"/>
          <p:cNvSpPr txBox="1"/>
          <p:nvPr/>
        </p:nvSpPr>
        <p:spPr>
          <a:xfrm>
            <a:off x="538211" y="3253442"/>
            <a:ext cx="1661163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SKETCH </a:t>
            </a:r>
            <a:r>
              <a:rPr lang="en-US" dirty="0"/>
              <a:t>9</a:t>
            </a:r>
            <a:endParaRPr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61629B1D-A912-4A97-9F74-81D939329E41}"/>
              </a:ext>
            </a:extLst>
          </p:cNvPr>
          <p:cNvSpPr/>
          <p:nvPr/>
        </p:nvSpPr>
        <p:spPr>
          <a:xfrm>
            <a:off x="6716659" y="869016"/>
            <a:ext cx="1889130" cy="5334005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BCBCBC"/>
            </a:solidFill>
            <a:prstDash val="solid"/>
            <a:round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" name="SKETCH 3">
            <a:extLst>
              <a:ext uri="{FF2B5EF4-FFF2-40B4-BE49-F238E27FC236}">
                <a16:creationId xmlns:a16="http://schemas.microsoft.com/office/drawing/2014/main" id="{EC5B18EA-FCAD-4CB0-BFC7-A8AB05E4D5ED}"/>
              </a:ext>
            </a:extLst>
          </p:cNvPr>
          <p:cNvSpPr txBox="1"/>
          <p:nvPr/>
        </p:nvSpPr>
        <p:spPr>
          <a:xfrm>
            <a:off x="6899222" y="3240742"/>
            <a:ext cx="1677992" cy="33855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FFFF"/>
            </a:solidFill>
            <a:prstDash val="solid"/>
            <a:round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numCol="1" anchor="t">
            <a:spAutoFit/>
          </a:bodyPr>
          <a:lstStyle>
            <a:lvl1pPr algn="ctr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SKETCH </a:t>
            </a:r>
            <a:r>
              <a:rPr lang="en-US" dirty="0"/>
              <a:t>12</a:t>
            </a:r>
            <a:r>
              <a:rPr dirty="0"/>
              <a:t> </a:t>
            </a:r>
          </a:p>
        </p:txBody>
      </p:sp>
      <p:sp>
        <p:nvSpPr>
          <p:cNvPr id="12" name="SKETCHES OF YOUR FORTHCOMING COLLECTION/ SR 20">
            <a:extLst>
              <a:ext uri="{FF2B5EF4-FFF2-40B4-BE49-F238E27FC236}">
                <a16:creationId xmlns:a16="http://schemas.microsoft.com/office/drawing/2014/main" id="{A4C92981-DE5D-4285-858A-D583B9F4F51D}"/>
              </a:ext>
            </a:extLst>
          </p:cNvPr>
          <p:cNvSpPr txBox="1"/>
          <p:nvPr/>
        </p:nvSpPr>
        <p:spPr>
          <a:xfrm>
            <a:off x="261190" y="227973"/>
            <a:ext cx="8621619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SKETCHES OF THE COLLECTION TO BE SHOWCASED AT THE UPCOMING SEASON OF </a:t>
            </a:r>
            <a:r>
              <a:rPr lang="en-IN" dirty="0"/>
              <a:t> </a:t>
            </a:r>
            <a:r>
              <a:rPr lang="en-US" sz="1600" b="1" dirty="0">
                <a:sym typeface="Century Gothic"/>
              </a:rPr>
              <a:t>LAKMÉ FASHION WEEK </a:t>
            </a:r>
            <a:r>
              <a:rPr lang="en-IN" dirty="0"/>
              <a:t> IN PARTNERSHIP WITH </a:t>
            </a:r>
            <a:r>
              <a:rPr lang="en-US" sz="1600" b="1" dirty="0">
                <a:sym typeface="Century Gothic"/>
              </a:rPr>
              <a:t>THE FASHION DESIGN COUNCIL OF INDIA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0699977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"/>
          <p:cNvGrpSpPr/>
          <p:nvPr/>
        </p:nvGrpSpPr>
        <p:grpSpPr>
          <a:xfrm>
            <a:off x="1297269" y="1166925"/>
            <a:ext cx="6549459" cy="4257681"/>
            <a:chOff x="0" y="0"/>
            <a:chExt cx="6549458" cy="4257680"/>
          </a:xfrm>
        </p:grpSpPr>
        <p:sp>
          <p:nvSpPr>
            <p:cNvPr id="137" name="Rectangle"/>
            <p:cNvSpPr/>
            <p:nvPr/>
          </p:nvSpPr>
          <p:spPr>
            <a:xfrm>
              <a:off x="-1" y="-1"/>
              <a:ext cx="2922591" cy="4257682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40" name="Rectangle"/>
            <p:cNvGrpSpPr/>
            <p:nvPr/>
          </p:nvGrpSpPr>
          <p:grpSpPr>
            <a:xfrm>
              <a:off x="3626866" y="-1"/>
              <a:ext cx="2922593" cy="4257682"/>
              <a:chOff x="0" y="0"/>
              <a:chExt cx="2922591" cy="4257680"/>
            </a:xfrm>
          </p:grpSpPr>
          <p:sp>
            <p:nvSpPr>
              <p:cNvPr id="138" name="Rectangle"/>
              <p:cNvSpPr/>
              <p:nvPr/>
            </p:nvSpPr>
            <p:spPr>
              <a:xfrm>
                <a:off x="0" y="-1"/>
                <a:ext cx="2922592" cy="4257682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BCBCBC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endParaRPr/>
              </a:p>
            </p:txBody>
          </p:sp>
          <p:sp>
            <p:nvSpPr>
              <p:cNvPr id="139" name="ENSEMBLE 1…"/>
              <p:cNvSpPr txBox="1"/>
              <p:nvPr/>
            </p:nvSpPr>
            <p:spPr>
              <a:xfrm>
                <a:off x="0" y="1702122"/>
                <a:ext cx="2922592" cy="85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/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ENSEMBLE 1</a:t>
                </a:r>
              </a:p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PICTURE OF THE COLLECTION TO BE SHOWCASED</a:t>
                </a:r>
              </a:p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BACK VIEW FULL LENGTH IMAGE</a:t>
                </a:r>
              </a:p>
            </p:txBody>
          </p:sp>
        </p:grpSp>
        <p:sp>
          <p:nvSpPr>
            <p:cNvPr id="141" name="PICTURE FROM THE FORTHCOMING COLLECTION"/>
            <p:cNvSpPr txBox="1"/>
            <p:nvPr/>
          </p:nvSpPr>
          <p:spPr>
            <a:xfrm>
              <a:off x="53148" y="1702120"/>
              <a:ext cx="2816293" cy="853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1</a:t>
              </a:r>
            </a:p>
            <a:p>
              <a: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PICTURE OF THE COLLECTION TO BE SHOWCASED</a:t>
              </a:r>
              <a:br>
                <a:rPr dirty="0"/>
              </a:br>
              <a:r>
                <a:rPr b="1" dirty="0"/>
                <a:t>FRONT VIEW FULL LENGTH IMAGE</a:t>
              </a:r>
            </a:p>
          </p:txBody>
        </p:sp>
      </p:grpSp>
      <p:sp>
        <p:nvSpPr>
          <p:cNvPr id="143" name="PRICE RANGE:…"/>
          <p:cNvSpPr txBox="1"/>
          <p:nvPr/>
        </p:nvSpPr>
        <p:spPr>
          <a:xfrm>
            <a:off x="1264919" y="5674100"/>
            <a:ext cx="6549459" cy="47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PRICE RANGE: </a:t>
            </a:r>
          </a:p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FABRIC &amp; TECHNIQUE USED:</a:t>
            </a:r>
          </a:p>
        </p:txBody>
      </p:sp>
      <p:sp>
        <p:nvSpPr>
          <p:cNvPr id="144" name="SKETCHES OF YOUR FORTHCOMING COLLECTION/ SR 20"/>
          <p:cNvSpPr txBox="1"/>
          <p:nvPr/>
        </p:nvSpPr>
        <p:spPr>
          <a:xfrm>
            <a:off x="321492" y="89706"/>
            <a:ext cx="8501016" cy="1077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IMAGES OF THE COLLECTION TO BE SHOWCASED AT THE UPCOMING SEASON OF </a:t>
            </a:r>
            <a:r>
              <a:rPr lang="en-US" sz="1600" b="1" dirty="0">
                <a:sym typeface="Century Gothic"/>
              </a:rPr>
              <a:t>LAKMÉ FASHION WEEK</a:t>
            </a:r>
            <a:r>
              <a:rPr lang="en-IN" dirty="0"/>
              <a:t> IN PARTNERSHIP WITH </a:t>
            </a:r>
            <a:r>
              <a:rPr lang="en-US" sz="1600" b="1" dirty="0">
                <a:sym typeface="Century Gothic"/>
              </a:rPr>
              <a:t>THE FASHION DESIGN COUNCIL OF INDIA</a:t>
            </a:r>
            <a:endParaRPr dirty="0"/>
          </a:p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br>
              <a:rPr dirty="0"/>
            </a:br>
            <a:r>
              <a:rPr dirty="0"/>
              <a:t>ENSEMBLE 1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KETCHES OF YOUR FORTHCOMING COLLECTION/ SR 20"/>
          <p:cNvSpPr txBox="1"/>
          <p:nvPr/>
        </p:nvSpPr>
        <p:spPr>
          <a:xfrm>
            <a:off x="394708" y="277701"/>
            <a:ext cx="8354584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ENSEMBLE 1 – IMAGES OF THE DETAILS ON THE GARMENTS</a:t>
            </a:r>
          </a:p>
        </p:txBody>
      </p:sp>
      <p:grpSp>
        <p:nvGrpSpPr>
          <p:cNvPr id="149" name="Group"/>
          <p:cNvGrpSpPr/>
          <p:nvPr/>
        </p:nvGrpSpPr>
        <p:grpSpPr>
          <a:xfrm>
            <a:off x="211874" y="1550016"/>
            <a:ext cx="2464420" cy="3791419"/>
            <a:chOff x="0" y="-1"/>
            <a:chExt cx="2464419" cy="3791417"/>
          </a:xfrm>
        </p:grpSpPr>
        <p:sp>
          <p:nvSpPr>
            <p:cNvPr id="147" name="Rectangle"/>
            <p:cNvSpPr/>
            <p:nvPr/>
          </p:nvSpPr>
          <p:spPr>
            <a:xfrm>
              <a:off x="0" y="-1"/>
              <a:ext cx="2464419" cy="379141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8" name="PICTURE FROM THE FORTHCOMING COLLECTION"/>
            <p:cNvSpPr txBox="1"/>
            <p:nvPr/>
          </p:nvSpPr>
          <p:spPr>
            <a:xfrm>
              <a:off x="78056" y="1579730"/>
              <a:ext cx="2308304" cy="11233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1</a:t>
              </a:r>
              <a:br>
                <a:rPr dirty="0"/>
              </a:br>
              <a:r>
                <a:rPr sz="1100" b="0" dirty="0"/>
                <a:t>IMAGE </a:t>
              </a:r>
              <a:r>
                <a:rPr lang="en-IN" sz="1100" b="0" dirty="0"/>
                <a:t>1 </a:t>
              </a:r>
              <a:r>
                <a:rPr sz="1100" b="0" dirty="0"/>
                <a:t>OF THE ORNAMENTATION / DETAILED WORK – UNIQUE DETAILING / TECHNIQUES / PRINTS / EMBROIDERY </a:t>
              </a:r>
            </a:p>
          </p:txBody>
        </p:sp>
      </p:grpSp>
      <p:sp>
        <p:nvSpPr>
          <p:cNvPr id="150" name="Rectangle"/>
          <p:cNvSpPr/>
          <p:nvPr/>
        </p:nvSpPr>
        <p:spPr>
          <a:xfrm>
            <a:off x="3308196" y="1550016"/>
            <a:ext cx="2464420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1" name="Rectangle"/>
          <p:cNvSpPr/>
          <p:nvPr/>
        </p:nvSpPr>
        <p:spPr>
          <a:xfrm>
            <a:off x="6404517" y="1550016"/>
            <a:ext cx="2464420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2" name="PICTURE FROM THE FORTHCOMING COLLECTION"/>
          <p:cNvSpPr txBox="1"/>
          <p:nvPr/>
        </p:nvSpPr>
        <p:spPr>
          <a:xfrm>
            <a:off x="3308196" y="3129747"/>
            <a:ext cx="2308304" cy="112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1</a:t>
            </a:r>
            <a:br>
              <a:rPr dirty="0"/>
            </a:br>
            <a:r>
              <a:rPr sz="1100" b="0" dirty="0"/>
              <a:t>IMAGE </a:t>
            </a:r>
            <a:r>
              <a:rPr lang="en-IN" sz="1100" b="0" dirty="0"/>
              <a:t>2 </a:t>
            </a:r>
            <a:r>
              <a:rPr sz="1100" b="0" dirty="0"/>
              <a:t>OF THE ORNAMENTATION / DETAILED WORK – UNIQUE DETAILING / TECHNIQUES / PRINTS / EMBROIDERY </a:t>
            </a:r>
          </a:p>
        </p:txBody>
      </p:sp>
      <p:sp>
        <p:nvSpPr>
          <p:cNvPr id="153" name="PICTURE FROM THE FORTHCOMING COLLECTION"/>
          <p:cNvSpPr txBox="1"/>
          <p:nvPr/>
        </p:nvSpPr>
        <p:spPr>
          <a:xfrm>
            <a:off x="6404517" y="3127875"/>
            <a:ext cx="2308305" cy="1123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1</a:t>
            </a:r>
            <a:br>
              <a:rPr dirty="0"/>
            </a:br>
            <a:r>
              <a:rPr sz="1100" b="0" dirty="0"/>
              <a:t>IMAGE</a:t>
            </a:r>
            <a:r>
              <a:rPr lang="en-IN" sz="1100" b="0" dirty="0"/>
              <a:t> 3</a:t>
            </a:r>
            <a:r>
              <a:rPr sz="1100" b="0" dirty="0"/>
              <a:t> OF THE ORNAMENTATION / DETAILED WORK – UNIQUE DETAILING / TECHNIQUES / PRINTS / EMBROIDERY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roup"/>
          <p:cNvGrpSpPr/>
          <p:nvPr/>
        </p:nvGrpSpPr>
        <p:grpSpPr>
          <a:xfrm>
            <a:off x="1297269" y="1166925"/>
            <a:ext cx="6549459" cy="4257681"/>
            <a:chOff x="0" y="0"/>
            <a:chExt cx="6549458" cy="4257680"/>
          </a:xfrm>
        </p:grpSpPr>
        <p:sp>
          <p:nvSpPr>
            <p:cNvPr id="155" name="Rectangle"/>
            <p:cNvSpPr/>
            <p:nvPr/>
          </p:nvSpPr>
          <p:spPr>
            <a:xfrm>
              <a:off x="-1" y="-1"/>
              <a:ext cx="2922591" cy="4257682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58" name="Rectangle"/>
            <p:cNvGrpSpPr/>
            <p:nvPr/>
          </p:nvGrpSpPr>
          <p:grpSpPr>
            <a:xfrm>
              <a:off x="3626866" y="-1"/>
              <a:ext cx="2922593" cy="4257682"/>
              <a:chOff x="0" y="0"/>
              <a:chExt cx="2922591" cy="4257680"/>
            </a:xfrm>
          </p:grpSpPr>
          <p:sp>
            <p:nvSpPr>
              <p:cNvPr id="156" name="Rectangle"/>
              <p:cNvSpPr/>
              <p:nvPr/>
            </p:nvSpPr>
            <p:spPr>
              <a:xfrm>
                <a:off x="0" y="-1"/>
                <a:ext cx="2922592" cy="4257682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BCBCBC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endParaRPr/>
              </a:p>
            </p:txBody>
          </p:sp>
          <p:sp>
            <p:nvSpPr>
              <p:cNvPr id="157" name="ENSEMBLE 2…"/>
              <p:cNvSpPr txBox="1"/>
              <p:nvPr/>
            </p:nvSpPr>
            <p:spPr>
              <a:xfrm>
                <a:off x="0" y="1702122"/>
                <a:ext cx="2922592" cy="85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/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ENSEMBLE 2</a:t>
                </a:r>
              </a:p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PICTURE OF THE COLLECTION TO BE SHOWCASED</a:t>
                </a:r>
                <a:br>
                  <a:rPr dirty="0"/>
                </a:br>
                <a:r>
                  <a:rPr b="1" dirty="0"/>
                  <a:t>BACK VIEW FULL LENGTH IMAGE</a:t>
                </a:r>
              </a:p>
            </p:txBody>
          </p:sp>
        </p:grpSp>
        <p:sp>
          <p:nvSpPr>
            <p:cNvPr id="159" name="PICTURE FROM THE FORTHCOMING COLLECTION"/>
            <p:cNvSpPr txBox="1"/>
            <p:nvPr/>
          </p:nvSpPr>
          <p:spPr>
            <a:xfrm>
              <a:off x="53148" y="1702120"/>
              <a:ext cx="2816293" cy="853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2</a:t>
              </a:r>
            </a:p>
            <a:p>
              <a: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PICTURE</a:t>
              </a:r>
              <a:r>
                <a:rPr lang="en-US" dirty="0"/>
                <a:t> </a:t>
              </a:r>
              <a:r>
                <a:rPr dirty="0"/>
                <a:t>OF THE COLLECTION TO BE SHOWCASED</a:t>
              </a:r>
              <a:br>
                <a:rPr dirty="0"/>
              </a:br>
              <a:r>
                <a:rPr b="1" dirty="0"/>
                <a:t>FRONT VIEW FULL LENGTH IMAGE</a:t>
              </a:r>
            </a:p>
          </p:txBody>
        </p:sp>
      </p:grpSp>
      <p:sp>
        <p:nvSpPr>
          <p:cNvPr id="161" name="PRICE RANGE:…"/>
          <p:cNvSpPr txBox="1"/>
          <p:nvPr/>
        </p:nvSpPr>
        <p:spPr>
          <a:xfrm>
            <a:off x="1264919" y="5674100"/>
            <a:ext cx="6549460" cy="47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PRICE RANGE: </a:t>
            </a:r>
          </a:p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FABRIC &amp; TECHNIQUE USED:</a:t>
            </a:r>
          </a:p>
        </p:txBody>
      </p:sp>
      <p:sp>
        <p:nvSpPr>
          <p:cNvPr id="10" name="SKETCHES OF YOUR FORTHCOMING COLLECTION/ SR 20">
            <a:extLst>
              <a:ext uri="{FF2B5EF4-FFF2-40B4-BE49-F238E27FC236}">
                <a16:creationId xmlns:a16="http://schemas.microsoft.com/office/drawing/2014/main" id="{A9A3491C-23C4-4D99-BD59-B390363C867F}"/>
              </a:ext>
            </a:extLst>
          </p:cNvPr>
          <p:cNvSpPr txBox="1"/>
          <p:nvPr/>
        </p:nvSpPr>
        <p:spPr>
          <a:xfrm>
            <a:off x="321492" y="89706"/>
            <a:ext cx="8501016" cy="1077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IMAGES OF THE COLLECTION TO BE SHOWCASED AT THE UPCOMING SEASON OF </a:t>
            </a:r>
            <a:r>
              <a:rPr lang="en-US" sz="1600" b="1" dirty="0">
                <a:sym typeface="Century Gothic"/>
              </a:rPr>
              <a:t>LAKMÉ FASHION WEEK</a:t>
            </a:r>
            <a:r>
              <a:rPr lang="en-IN" dirty="0"/>
              <a:t> IN PARTNERSHIP WITH </a:t>
            </a:r>
            <a:r>
              <a:rPr lang="en-US" sz="1600" b="1" dirty="0">
                <a:sym typeface="Century Gothic"/>
              </a:rPr>
              <a:t>THE FASHION DESIGN COUNCIL OF INDIA</a:t>
            </a:r>
            <a:endParaRPr dirty="0"/>
          </a:p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br>
              <a:rPr dirty="0"/>
            </a:br>
            <a:r>
              <a:rPr dirty="0"/>
              <a:t>ENSEMBLE </a:t>
            </a:r>
            <a:r>
              <a:rPr lang="en-US" dirty="0"/>
              <a:t>2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1363</Words>
  <Application>Microsoft Office PowerPoint</Application>
  <PresentationFormat>On-screen Show (4:3)</PresentationFormat>
  <Paragraphs>153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Default Design</vt:lpstr>
      <vt:lpstr>Custom Design</vt:lpstr>
      <vt:lpstr>PowerPoint Presentation</vt:lpstr>
      <vt:lpstr>PowerPoint Presentation</vt:lpstr>
      <vt:lpstr>INSERT LABEL NAME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LABEL NAME</dc:title>
  <cp:lastModifiedBy>Lisette Fernandes (RISE Worldwide)</cp:lastModifiedBy>
  <cp:revision>66</cp:revision>
  <dcterms:modified xsi:type="dcterms:W3CDTF">2025-04-15T10:39:34Z</dcterms:modified>
</cp:coreProperties>
</file>